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10.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1" r:id="rId3"/>
  </p:sldMasterIdLst>
  <p:notesMasterIdLst>
    <p:notesMasterId r:id="rId50"/>
  </p:notesMasterIdLst>
  <p:sldIdLst>
    <p:sldId id="256" r:id="rId4"/>
    <p:sldId id="265" r:id="rId5"/>
    <p:sldId id="279" r:id="rId6"/>
    <p:sldId id="280" r:id="rId7"/>
    <p:sldId id="281" r:id="rId8"/>
    <p:sldId id="260" r:id="rId9"/>
    <p:sldId id="264" r:id="rId10"/>
    <p:sldId id="261" r:id="rId11"/>
    <p:sldId id="266" r:id="rId12"/>
    <p:sldId id="269" r:id="rId13"/>
    <p:sldId id="276" r:id="rId14"/>
    <p:sldId id="257" r:id="rId15"/>
    <p:sldId id="267" r:id="rId16"/>
    <p:sldId id="270" r:id="rId17"/>
    <p:sldId id="282" r:id="rId18"/>
    <p:sldId id="271" r:id="rId19"/>
    <p:sldId id="283" r:id="rId20"/>
    <p:sldId id="272" r:id="rId21"/>
    <p:sldId id="284" r:id="rId22"/>
    <p:sldId id="285" r:id="rId23"/>
    <p:sldId id="286" r:id="rId24"/>
    <p:sldId id="273" r:id="rId25"/>
    <p:sldId id="277" r:id="rId26"/>
    <p:sldId id="258" r:id="rId27"/>
    <p:sldId id="259" r:id="rId28"/>
    <p:sldId id="288" r:id="rId29"/>
    <p:sldId id="289" r:id="rId30"/>
    <p:sldId id="290" r:id="rId31"/>
    <p:sldId id="291" r:id="rId32"/>
    <p:sldId id="292" r:id="rId33"/>
    <p:sldId id="293" r:id="rId34"/>
    <p:sldId id="262" r:id="rId35"/>
    <p:sldId id="263" r:id="rId36"/>
    <p:sldId id="294" r:id="rId37"/>
    <p:sldId id="287" r:id="rId38"/>
    <p:sldId id="295" r:id="rId39"/>
    <p:sldId id="296" r:id="rId40"/>
    <p:sldId id="297" r:id="rId41"/>
    <p:sldId id="298" r:id="rId42"/>
    <p:sldId id="299" r:id="rId43"/>
    <p:sldId id="300" r:id="rId44"/>
    <p:sldId id="301" r:id="rId45"/>
    <p:sldId id="302" r:id="rId46"/>
    <p:sldId id="303" r:id="rId47"/>
    <p:sldId id="304" r:id="rId48"/>
    <p:sldId id="3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00" autoAdjust="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1CD5-4A56-8505-0DAC788A0659}"/>
              </c:ext>
            </c:extLst>
          </c:dPt>
          <c:dPt>
            <c:idx val="1"/>
            <c:bubble3D val="0"/>
            <c:spPr>
              <a:solidFill>
                <a:srgbClr val="FFFF00"/>
              </a:solidFill>
              <a:effectLst/>
            </c:spPr>
            <c:extLst>
              <c:ext xmlns:c16="http://schemas.microsoft.com/office/drawing/2014/chart" uri="{C3380CC4-5D6E-409C-BE32-E72D297353CC}">
                <c16:uniqueId val="{00000003-1CD5-4A56-8505-0DAC788A0659}"/>
              </c:ext>
            </c:extLst>
          </c:dPt>
          <c:cat>
            <c:strRef>
              <c:f>Sheet1!$A$2:$A$3</c:f>
              <c:strCache>
                <c:ptCount val="2"/>
                <c:pt idx="0">
                  <c:v>1990</c:v>
                </c:pt>
              </c:strCache>
            </c:strRef>
          </c:cat>
          <c:val>
            <c:numRef>
              <c:f>Sheet1!$B$2:$B$3</c:f>
              <c:numCache>
                <c:formatCode>General</c:formatCode>
                <c:ptCount val="2"/>
                <c:pt idx="0">
                  <c:v>0.03</c:v>
                </c:pt>
                <c:pt idx="1">
                  <c:v>0.97</c:v>
                </c:pt>
              </c:numCache>
            </c:numRef>
          </c:val>
          <c:extLst>
            <c:ext xmlns:c16="http://schemas.microsoft.com/office/drawing/2014/chart" uri="{C3380CC4-5D6E-409C-BE32-E72D297353CC}">
              <c16:uniqueId val="{00000004-1CD5-4A56-8505-0DAC788A0659}"/>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4593-4877-92C4-FA15BDEAC191}"/>
              </c:ext>
            </c:extLst>
          </c:dPt>
          <c:dPt>
            <c:idx val="1"/>
            <c:bubble3D val="0"/>
            <c:spPr>
              <a:solidFill>
                <a:srgbClr val="FFFF00"/>
              </a:solidFill>
              <a:effectLst/>
            </c:spPr>
            <c:extLst>
              <c:ext xmlns:c16="http://schemas.microsoft.com/office/drawing/2014/chart" uri="{C3380CC4-5D6E-409C-BE32-E72D297353CC}">
                <c16:uniqueId val="{00000003-4593-4877-92C4-FA15BDEAC191}"/>
              </c:ext>
            </c:extLst>
          </c:dPt>
          <c:cat>
            <c:strRef>
              <c:f>Sheet1!$A$2:$A$3</c:f>
              <c:strCache>
                <c:ptCount val="2"/>
                <c:pt idx="0">
                  <c:v>India</c:v>
                </c:pt>
              </c:strCache>
            </c:strRef>
          </c:cat>
          <c:val>
            <c:numRef>
              <c:f>Sheet1!$B$2:$B$3</c:f>
              <c:numCache>
                <c:formatCode>General</c:formatCode>
                <c:ptCount val="2"/>
                <c:pt idx="0">
                  <c:v>0.21</c:v>
                </c:pt>
                <c:pt idx="1">
                  <c:v>0.79</c:v>
                </c:pt>
              </c:numCache>
            </c:numRef>
          </c:val>
          <c:extLst>
            <c:ext xmlns:c16="http://schemas.microsoft.com/office/drawing/2014/chart" uri="{C3380CC4-5D6E-409C-BE32-E72D297353CC}">
              <c16:uniqueId val="{00000004-4593-4877-92C4-FA15BDEAC191}"/>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B13A-4409-9309-7D3C57AACF7A}"/>
              </c:ext>
            </c:extLst>
          </c:dPt>
          <c:dPt>
            <c:idx val="1"/>
            <c:bubble3D val="0"/>
            <c:spPr>
              <a:solidFill>
                <a:srgbClr val="FFFF00"/>
              </a:solidFill>
              <a:effectLst/>
            </c:spPr>
            <c:extLst>
              <c:ext xmlns:c16="http://schemas.microsoft.com/office/drawing/2014/chart" uri="{C3380CC4-5D6E-409C-BE32-E72D297353CC}">
                <c16:uniqueId val="{00000003-B13A-4409-9309-7D3C57AACF7A}"/>
              </c:ext>
            </c:extLst>
          </c:dPt>
          <c:cat>
            <c:strRef>
              <c:f>Sheet1!$A$2:$A$3</c:f>
              <c:strCache>
                <c:ptCount val="2"/>
                <c:pt idx="0">
                  <c:v>United States</c:v>
                </c:pt>
              </c:strCache>
            </c:strRef>
          </c:cat>
          <c:val>
            <c:numRef>
              <c:f>Sheet1!$B$2:$B$3</c:f>
              <c:numCache>
                <c:formatCode>General</c:formatCode>
                <c:ptCount val="2"/>
                <c:pt idx="0">
                  <c:v>0.09</c:v>
                </c:pt>
                <c:pt idx="1">
                  <c:v>0.91</c:v>
                </c:pt>
              </c:numCache>
            </c:numRef>
          </c:val>
          <c:extLst>
            <c:ext xmlns:c16="http://schemas.microsoft.com/office/drawing/2014/chart" uri="{C3380CC4-5D6E-409C-BE32-E72D297353CC}">
              <c16:uniqueId val="{00000004-B13A-4409-9309-7D3C57AACF7A}"/>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62B6-48ED-8374-813BBF8B481F}"/>
              </c:ext>
            </c:extLst>
          </c:dPt>
          <c:dPt>
            <c:idx val="1"/>
            <c:bubble3D val="0"/>
            <c:spPr>
              <a:solidFill>
                <a:srgbClr val="FFFF00"/>
              </a:solidFill>
              <a:effectLst/>
            </c:spPr>
            <c:extLst>
              <c:ext xmlns:c16="http://schemas.microsoft.com/office/drawing/2014/chart" uri="{C3380CC4-5D6E-409C-BE32-E72D297353CC}">
                <c16:uniqueId val="{00000003-62B6-48ED-8374-813BBF8B481F}"/>
              </c:ext>
            </c:extLst>
          </c:dPt>
          <c:cat>
            <c:strRef>
              <c:f>Sheet1!$A$2:$A$3</c:f>
              <c:strCache>
                <c:ptCount val="2"/>
                <c:pt idx="0">
                  <c:v>China</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62B6-48ED-8374-813BBF8B481F}"/>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EB82-4720-98C0-B8AAF7C4B4B5}"/>
              </c:ext>
            </c:extLst>
          </c:dPt>
          <c:dPt>
            <c:idx val="1"/>
            <c:bubble3D val="0"/>
            <c:spPr>
              <a:solidFill>
                <a:srgbClr val="FFFF00"/>
              </a:solidFill>
              <a:effectLst/>
            </c:spPr>
            <c:extLst>
              <c:ext xmlns:c16="http://schemas.microsoft.com/office/drawing/2014/chart" uri="{C3380CC4-5D6E-409C-BE32-E72D297353CC}">
                <c16:uniqueId val="{00000003-EB82-4720-98C0-B8AAF7C4B4B5}"/>
              </c:ext>
            </c:extLst>
          </c:dPt>
          <c:cat>
            <c:strRef>
              <c:f>Sheet1!$A$2:$A$3</c:f>
              <c:strCache>
                <c:ptCount val="2"/>
                <c:pt idx="0">
                  <c:v>United States</c:v>
                </c:pt>
              </c:strCache>
            </c:strRef>
          </c:cat>
          <c:val>
            <c:numRef>
              <c:f>Sheet1!$B$2:$B$3</c:f>
              <c:numCache>
                <c:formatCode>General</c:formatCode>
                <c:ptCount val="2"/>
                <c:pt idx="0">
                  <c:v>0.15</c:v>
                </c:pt>
                <c:pt idx="1">
                  <c:v>0.85</c:v>
                </c:pt>
              </c:numCache>
            </c:numRef>
          </c:val>
          <c:extLst>
            <c:ext xmlns:c16="http://schemas.microsoft.com/office/drawing/2014/chart" uri="{C3380CC4-5D6E-409C-BE32-E72D297353CC}">
              <c16:uniqueId val="{00000004-EB82-4720-98C0-B8AAF7C4B4B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09A1-4874-9F0B-4DA441DBDAE1}"/>
              </c:ext>
            </c:extLst>
          </c:dPt>
          <c:dPt>
            <c:idx val="1"/>
            <c:bubble3D val="0"/>
            <c:spPr>
              <a:solidFill>
                <a:srgbClr val="FFFF00"/>
              </a:solidFill>
              <a:effectLst/>
            </c:spPr>
            <c:extLst>
              <c:ext xmlns:c16="http://schemas.microsoft.com/office/drawing/2014/chart" uri="{C3380CC4-5D6E-409C-BE32-E72D297353CC}">
                <c16:uniqueId val="{00000003-09A1-4874-9F0B-4DA441DBDAE1}"/>
              </c:ext>
            </c:extLst>
          </c:dPt>
          <c:cat>
            <c:strRef>
              <c:f>Sheet1!$A$2:$A$3</c:f>
              <c:strCache>
                <c:ptCount val="2"/>
                <c:pt idx="0">
                  <c:v>India</c:v>
                </c:pt>
              </c:strCache>
            </c:strRef>
          </c:cat>
          <c:val>
            <c:numRef>
              <c:f>Sheet1!$B$2:$B$3</c:f>
              <c:numCache>
                <c:formatCode>General</c:formatCode>
                <c:ptCount val="2"/>
                <c:pt idx="0">
                  <c:v>0.12</c:v>
                </c:pt>
                <c:pt idx="1">
                  <c:v>0.88</c:v>
                </c:pt>
              </c:numCache>
            </c:numRef>
          </c:val>
          <c:extLst>
            <c:ext xmlns:c16="http://schemas.microsoft.com/office/drawing/2014/chart" uri="{C3380CC4-5D6E-409C-BE32-E72D297353CC}">
              <c16:uniqueId val="{00000004-09A1-4874-9F0B-4DA441DBDAE1}"/>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63E3-4019-9310-400328F82772}"/>
              </c:ext>
            </c:extLst>
          </c:dPt>
          <c:dPt>
            <c:idx val="1"/>
            <c:bubble3D val="0"/>
            <c:spPr>
              <a:solidFill>
                <a:srgbClr val="FFFF00"/>
              </a:solidFill>
              <a:effectLst/>
            </c:spPr>
            <c:extLst>
              <c:ext xmlns:c16="http://schemas.microsoft.com/office/drawing/2014/chart" uri="{C3380CC4-5D6E-409C-BE32-E72D297353CC}">
                <c16:uniqueId val="{00000003-63E3-4019-9310-400328F82772}"/>
              </c:ext>
            </c:extLst>
          </c:dPt>
          <c:cat>
            <c:strRef>
              <c:f>Sheet1!$A$2:$A$3</c:f>
              <c:strCache>
                <c:ptCount val="2"/>
                <c:pt idx="0">
                  <c:v>China</c:v>
                </c:pt>
              </c:strCache>
            </c:strRef>
          </c:cat>
          <c:val>
            <c:numRef>
              <c:f>Sheet1!$B$2:$B$3</c:f>
              <c:numCache>
                <c:formatCode>General</c:formatCode>
                <c:ptCount val="2"/>
                <c:pt idx="0">
                  <c:v>0.6</c:v>
                </c:pt>
                <c:pt idx="1">
                  <c:v>0.4</c:v>
                </c:pt>
              </c:numCache>
            </c:numRef>
          </c:val>
          <c:extLst>
            <c:ext xmlns:c16="http://schemas.microsoft.com/office/drawing/2014/chart" uri="{C3380CC4-5D6E-409C-BE32-E72D297353CC}">
              <c16:uniqueId val="{00000004-63E3-4019-9310-400328F82772}"/>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D993-40A0-9AB3-D07EFFFD62FC}"/>
              </c:ext>
            </c:extLst>
          </c:dPt>
          <c:dPt>
            <c:idx val="1"/>
            <c:bubble3D val="0"/>
            <c:spPr>
              <a:solidFill>
                <a:srgbClr val="FFFF00"/>
              </a:solidFill>
              <a:effectLst/>
            </c:spPr>
            <c:extLst>
              <c:ext xmlns:c16="http://schemas.microsoft.com/office/drawing/2014/chart" uri="{C3380CC4-5D6E-409C-BE32-E72D297353CC}">
                <c16:uniqueId val="{00000003-D993-40A0-9AB3-D07EFFFD62FC}"/>
              </c:ext>
            </c:extLst>
          </c:dPt>
          <c:cat>
            <c:strRef>
              <c:f>Sheet1!$A$2:$A$3</c:f>
              <c:strCache>
                <c:ptCount val="2"/>
                <c:pt idx="0">
                  <c:v>India</c:v>
                </c:pt>
              </c:strCache>
            </c:strRef>
          </c:cat>
          <c:val>
            <c:numRef>
              <c:f>Sheet1!$B$2:$B$3</c:f>
              <c:numCache>
                <c:formatCode>General</c:formatCode>
                <c:ptCount val="2"/>
                <c:pt idx="0">
                  <c:v>0.28999999999999998</c:v>
                </c:pt>
                <c:pt idx="1">
                  <c:v>0.71</c:v>
                </c:pt>
              </c:numCache>
            </c:numRef>
          </c:val>
          <c:extLst>
            <c:ext xmlns:c16="http://schemas.microsoft.com/office/drawing/2014/chart" uri="{C3380CC4-5D6E-409C-BE32-E72D297353CC}">
              <c16:uniqueId val="{00000004-D993-40A0-9AB3-D07EFFFD62FC}"/>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A00A-46D3-B10A-E4E7100B07F5}"/>
              </c:ext>
            </c:extLst>
          </c:dPt>
          <c:dPt>
            <c:idx val="1"/>
            <c:bubble3D val="0"/>
            <c:spPr>
              <a:solidFill>
                <a:srgbClr val="FFFF00"/>
              </a:solidFill>
              <a:effectLst/>
            </c:spPr>
            <c:extLst>
              <c:ext xmlns:c16="http://schemas.microsoft.com/office/drawing/2014/chart" uri="{C3380CC4-5D6E-409C-BE32-E72D297353CC}">
                <c16:uniqueId val="{00000003-A00A-46D3-B10A-E4E7100B07F5}"/>
              </c:ext>
            </c:extLst>
          </c:dPt>
          <c:cat>
            <c:strRef>
              <c:f>Sheet1!$A$2:$A$3</c:f>
              <c:strCache>
                <c:ptCount val="2"/>
                <c:pt idx="0">
                  <c:v>United States</c:v>
                </c:pt>
              </c:strCache>
            </c:strRef>
          </c:cat>
          <c:val>
            <c:numRef>
              <c:f>Sheet1!$B$2:$B$3</c:f>
              <c:numCache>
                <c:formatCode>General</c:formatCode>
                <c:ptCount val="2"/>
                <c:pt idx="0">
                  <c:v>0.11</c:v>
                </c:pt>
                <c:pt idx="1">
                  <c:v>0.89</c:v>
                </c:pt>
              </c:numCache>
            </c:numRef>
          </c:val>
          <c:extLst>
            <c:ext xmlns:c16="http://schemas.microsoft.com/office/drawing/2014/chart" uri="{C3380CC4-5D6E-409C-BE32-E72D297353CC}">
              <c16:uniqueId val="{00000004-A00A-46D3-B10A-E4E7100B07F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977B-4FF1-8EB2-FD5CB9011291}"/>
              </c:ext>
            </c:extLst>
          </c:dPt>
          <c:dPt>
            <c:idx val="1"/>
            <c:bubble3D val="0"/>
            <c:spPr>
              <a:solidFill>
                <a:srgbClr val="FFFF00"/>
              </a:solidFill>
              <a:effectLst/>
            </c:spPr>
            <c:extLst>
              <c:ext xmlns:c16="http://schemas.microsoft.com/office/drawing/2014/chart" uri="{C3380CC4-5D6E-409C-BE32-E72D297353CC}">
                <c16:uniqueId val="{00000003-977B-4FF1-8EB2-FD5CB9011291}"/>
              </c:ext>
            </c:extLst>
          </c:dPt>
          <c:cat>
            <c:strRef>
              <c:f>Sheet1!$A$2:$A$3</c:f>
              <c:strCache>
                <c:ptCount val="2"/>
                <c:pt idx="0">
                  <c:v>2000</c:v>
                </c:pt>
              </c:strCache>
            </c:strRef>
          </c:cat>
          <c:val>
            <c:numRef>
              <c:f>Sheet1!$B$2:$B$3</c:f>
              <c:numCache>
                <c:formatCode>General</c:formatCode>
                <c:ptCount val="2"/>
                <c:pt idx="0">
                  <c:v>0.04</c:v>
                </c:pt>
                <c:pt idx="1">
                  <c:v>0.96</c:v>
                </c:pt>
              </c:numCache>
            </c:numRef>
          </c:val>
          <c:extLst>
            <c:ext xmlns:c16="http://schemas.microsoft.com/office/drawing/2014/chart" uri="{C3380CC4-5D6E-409C-BE32-E72D297353CC}">
              <c16:uniqueId val="{00000004-977B-4FF1-8EB2-FD5CB9011291}"/>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0271-488E-B60D-75D94C6C4DA5}"/>
              </c:ext>
            </c:extLst>
          </c:dPt>
          <c:dPt>
            <c:idx val="1"/>
            <c:bubble3D val="0"/>
            <c:spPr>
              <a:solidFill>
                <a:srgbClr val="FFFF00"/>
              </a:solidFill>
              <a:effectLst/>
            </c:spPr>
            <c:extLst>
              <c:ext xmlns:c16="http://schemas.microsoft.com/office/drawing/2014/chart" uri="{C3380CC4-5D6E-409C-BE32-E72D297353CC}">
                <c16:uniqueId val="{00000003-0271-488E-B60D-75D94C6C4DA5}"/>
              </c:ext>
            </c:extLst>
          </c:dPt>
          <c:cat>
            <c:strRef>
              <c:f>Sheet1!$A$2:$A$3</c:f>
              <c:strCache>
                <c:ptCount val="2"/>
                <c:pt idx="0">
                  <c:v>2010</c:v>
                </c:pt>
              </c:strCache>
            </c:strRef>
          </c:cat>
          <c:val>
            <c:numRef>
              <c:f>Sheet1!$B$2:$B$3</c:f>
              <c:numCache>
                <c:formatCode>General</c:formatCode>
                <c:ptCount val="2"/>
                <c:pt idx="0">
                  <c:v>0.03</c:v>
                </c:pt>
                <c:pt idx="1">
                  <c:v>0.97</c:v>
                </c:pt>
              </c:numCache>
            </c:numRef>
          </c:val>
          <c:extLst>
            <c:ext xmlns:c16="http://schemas.microsoft.com/office/drawing/2014/chart" uri="{C3380CC4-5D6E-409C-BE32-E72D297353CC}">
              <c16:uniqueId val="{00000004-0271-488E-B60D-75D94C6C4DA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96C3-48AF-9764-8DBDBA006FC0}"/>
              </c:ext>
            </c:extLst>
          </c:dPt>
          <c:dPt>
            <c:idx val="1"/>
            <c:bubble3D val="0"/>
            <c:spPr>
              <a:solidFill>
                <a:srgbClr val="FFFF00"/>
              </a:solidFill>
              <a:effectLst/>
            </c:spPr>
            <c:extLst>
              <c:ext xmlns:c16="http://schemas.microsoft.com/office/drawing/2014/chart" uri="{C3380CC4-5D6E-409C-BE32-E72D297353CC}">
                <c16:uniqueId val="{00000003-96C3-48AF-9764-8DBDBA006FC0}"/>
              </c:ext>
            </c:extLst>
          </c:dPt>
          <c:cat>
            <c:strRef>
              <c:f>Sheet1!$A$2:$A$3</c:f>
              <c:strCache>
                <c:ptCount val="2"/>
                <c:pt idx="0">
                  <c:v>2020</c:v>
                </c:pt>
              </c:strCache>
            </c:strRef>
          </c:cat>
          <c:val>
            <c:numRef>
              <c:f>Sheet1!$B$2:$B$3</c:f>
              <c:numCache>
                <c:formatCode>General</c:formatCode>
                <c:ptCount val="2"/>
                <c:pt idx="0">
                  <c:v>0.03</c:v>
                </c:pt>
                <c:pt idx="1">
                  <c:v>0.97</c:v>
                </c:pt>
              </c:numCache>
            </c:numRef>
          </c:val>
          <c:extLst>
            <c:ext xmlns:c16="http://schemas.microsoft.com/office/drawing/2014/chart" uri="{C3380CC4-5D6E-409C-BE32-E72D297353CC}">
              <c16:uniqueId val="{00000004-96C3-48AF-9764-8DBDBA006FC0}"/>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B94E-43B7-9D37-6F847E5CA095}"/>
              </c:ext>
            </c:extLst>
          </c:dPt>
          <c:dPt>
            <c:idx val="1"/>
            <c:bubble3D val="0"/>
            <c:spPr>
              <a:solidFill>
                <a:srgbClr val="FFFF00"/>
              </a:solidFill>
              <a:effectLst/>
            </c:spPr>
            <c:extLst>
              <c:ext xmlns:c16="http://schemas.microsoft.com/office/drawing/2014/chart" uri="{C3380CC4-5D6E-409C-BE32-E72D297353CC}">
                <c16:uniqueId val="{00000003-B94E-43B7-9D37-6F847E5CA095}"/>
              </c:ext>
            </c:extLst>
          </c:dPt>
          <c:cat>
            <c:strRef>
              <c:f>Sheet1!$A$2:$A$3</c:f>
              <c:strCache>
                <c:ptCount val="2"/>
                <c:pt idx="0">
                  <c:v>Cardiovascular Diseases</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B94E-43B7-9D37-6F847E5CA09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C92C-4CED-871D-B8BE0FCE3A0B}"/>
              </c:ext>
            </c:extLst>
          </c:dPt>
          <c:dPt>
            <c:idx val="1"/>
            <c:bubble3D val="0"/>
            <c:spPr>
              <a:solidFill>
                <a:srgbClr val="FFFF00"/>
              </a:solidFill>
              <a:effectLst/>
            </c:spPr>
            <c:extLst>
              <c:ext xmlns:c16="http://schemas.microsoft.com/office/drawing/2014/chart" uri="{C3380CC4-5D6E-409C-BE32-E72D297353CC}">
                <c16:uniqueId val="{00000003-C92C-4CED-871D-B8BE0FCE3A0B}"/>
              </c:ext>
            </c:extLst>
          </c:dPt>
          <c:cat>
            <c:strRef>
              <c:f>Sheet1!$A$2:$A$3</c:f>
              <c:strCache>
                <c:ptCount val="2"/>
                <c:pt idx="0">
                  <c:v>Chronic Respiratory Diseases</c:v>
                </c:pt>
              </c:strCache>
            </c:strRef>
          </c:cat>
          <c:val>
            <c:numRef>
              <c:f>Sheet1!$B$2:$B$3</c:f>
              <c:numCache>
                <c:formatCode>General</c:formatCode>
                <c:ptCount val="2"/>
                <c:pt idx="0">
                  <c:v>0.15</c:v>
                </c:pt>
                <c:pt idx="1">
                  <c:v>0.85</c:v>
                </c:pt>
              </c:numCache>
            </c:numRef>
          </c:val>
          <c:extLst>
            <c:ext xmlns:c16="http://schemas.microsoft.com/office/drawing/2014/chart" uri="{C3380CC4-5D6E-409C-BE32-E72D297353CC}">
              <c16:uniqueId val="{00000004-C92C-4CED-871D-B8BE0FCE3A0B}"/>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5CA0-4050-8305-1F1C68936E33}"/>
              </c:ext>
            </c:extLst>
          </c:dPt>
          <c:dPt>
            <c:idx val="1"/>
            <c:bubble3D val="0"/>
            <c:spPr>
              <a:solidFill>
                <a:srgbClr val="FFFF00"/>
              </a:solidFill>
              <a:effectLst/>
            </c:spPr>
            <c:extLst>
              <c:ext xmlns:c16="http://schemas.microsoft.com/office/drawing/2014/chart" uri="{C3380CC4-5D6E-409C-BE32-E72D297353CC}">
                <c16:uniqueId val="{00000003-5CA0-4050-8305-1F1C68936E33}"/>
              </c:ext>
            </c:extLst>
          </c:dPt>
          <c:cat>
            <c:strRef>
              <c:f>Sheet1!$A$2:$A$3</c:f>
              <c:strCache>
                <c:ptCount val="2"/>
                <c:pt idx="0">
                  <c:v>Neoplasms</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5CA0-4050-8305-1F1C68936E33}"/>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1AE0-4CDD-A926-29CCDDC94434}"/>
              </c:ext>
            </c:extLst>
          </c:dPt>
          <c:dPt>
            <c:idx val="1"/>
            <c:bubble3D val="0"/>
            <c:spPr>
              <a:solidFill>
                <a:srgbClr val="FFFF00"/>
              </a:solidFill>
              <a:effectLst/>
            </c:spPr>
            <c:extLst>
              <c:ext xmlns:c16="http://schemas.microsoft.com/office/drawing/2014/chart" uri="{C3380CC4-5D6E-409C-BE32-E72D297353CC}">
                <c16:uniqueId val="{00000003-1AE0-4CDD-A926-29CCDDC94434}"/>
              </c:ext>
            </c:extLst>
          </c:dPt>
          <c:cat>
            <c:strRef>
              <c:f>Sheet1!$A$2:$A$3</c:f>
              <c:strCache>
                <c:ptCount val="2"/>
                <c:pt idx="0">
                  <c:v>Lower Respiratory Infections</c:v>
                </c:pt>
              </c:strCache>
            </c:strRef>
          </c:cat>
          <c:val>
            <c:numRef>
              <c:f>Sheet1!$B$2:$B$3</c:f>
              <c:numCache>
                <c:formatCode>General</c:formatCode>
                <c:ptCount val="2"/>
                <c:pt idx="0">
                  <c:v>0.15</c:v>
                </c:pt>
                <c:pt idx="1">
                  <c:v>0.85</c:v>
                </c:pt>
              </c:numCache>
            </c:numRef>
          </c:val>
          <c:extLst>
            <c:ext xmlns:c16="http://schemas.microsoft.com/office/drawing/2014/chart" uri="{C3380CC4-5D6E-409C-BE32-E72D297353CC}">
              <c16:uniqueId val="{00000004-1AE0-4CDD-A926-29CCDDC94434}"/>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F8F8F8"/>
              </a:solidFill>
              <a:effectLst/>
            </c:spPr>
            <c:extLst>
              <c:ext xmlns:c16="http://schemas.microsoft.com/office/drawing/2014/chart" uri="{C3380CC4-5D6E-409C-BE32-E72D297353CC}">
                <c16:uniqueId val="{00000001-1998-4138-9201-1B954ABE5D80}"/>
              </c:ext>
            </c:extLst>
          </c:dPt>
          <c:dPt>
            <c:idx val="1"/>
            <c:bubble3D val="0"/>
            <c:spPr>
              <a:solidFill>
                <a:srgbClr val="FFFF00"/>
              </a:solidFill>
              <a:effectLst/>
            </c:spPr>
            <c:extLst>
              <c:ext xmlns:c16="http://schemas.microsoft.com/office/drawing/2014/chart" uri="{C3380CC4-5D6E-409C-BE32-E72D297353CC}">
                <c16:uniqueId val="{00000003-1998-4138-9201-1B954ABE5D80}"/>
              </c:ext>
            </c:extLst>
          </c:dPt>
          <c:cat>
            <c:strRef>
              <c:f>Sheet1!$A$2:$A$3</c:f>
              <c:strCache>
                <c:ptCount val="2"/>
                <c:pt idx="0">
                  <c:v>China</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1998-4138-9201-1B954ABE5D80}"/>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98ABC-CE33-4F5A-971D-91C6DAD92239}"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889BC-DE31-49A8-AFCE-0257BD717EC5}" type="slidenum">
              <a:rPr lang="en-US" smtClean="0"/>
              <a:t>‹#›</a:t>
            </a:fld>
            <a:endParaRPr lang="en-US"/>
          </a:p>
        </p:txBody>
      </p:sp>
    </p:spTree>
    <p:extLst>
      <p:ext uri="{BB962C8B-B14F-4D97-AF65-F5344CB8AC3E}">
        <p14:creationId xmlns:p14="http://schemas.microsoft.com/office/powerpoint/2010/main" val="407671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889BC-DE31-49A8-AFCE-0257BD717EC5}" type="slidenum">
              <a:rPr lang="en-US" smtClean="0"/>
              <a:t>5</a:t>
            </a:fld>
            <a:endParaRPr lang="en-US"/>
          </a:p>
        </p:txBody>
      </p:sp>
    </p:spTree>
    <p:extLst>
      <p:ext uri="{BB962C8B-B14F-4D97-AF65-F5344CB8AC3E}">
        <p14:creationId xmlns:p14="http://schemas.microsoft.com/office/powerpoint/2010/main" val="156433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889BC-DE31-49A8-AFCE-0257BD717EC5}" type="slidenum">
              <a:rPr lang="en-US" smtClean="0"/>
              <a:t>21</a:t>
            </a:fld>
            <a:endParaRPr lang="en-US"/>
          </a:p>
        </p:txBody>
      </p:sp>
    </p:spTree>
    <p:extLst>
      <p:ext uri="{BB962C8B-B14F-4D97-AF65-F5344CB8AC3E}">
        <p14:creationId xmlns:p14="http://schemas.microsoft.com/office/powerpoint/2010/main" val="3788160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889BC-DE31-49A8-AFCE-0257BD717EC5}" type="slidenum">
              <a:rPr lang="en-US" smtClean="0"/>
              <a:t>24</a:t>
            </a:fld>
            <a:endParaRPr lang="en-US"/>
          </a:p>
        </p:txBody>
      </p:sp>
    </p:spTree>
    <p:extLst>
      <p:ext uri="{BB962C8B-B14F-4D97-AF65-F5344CB8AC3E}">
        <p14:creationId xmlns:p14="http://schemas.microsoft.com/office/powerpoint/2010/main" val="147382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889BC-DE31-49A8-AFCE-0257BD717EC5}" type="slidenum">
              <a:rPr lang="en-US" smtClean="0"/>
              <a:t>25</a:t>
            </a:fld>
            <a:endParaRPr lang="en-US"/>
          </a:p>
        </p:txBody>
      </p:sp>
    </p:spTree>
    <p:extLst>
      <p:ext uri="{BB962C8B-B14F-4D97-AF65-F5344CB8AC3E}">
        <p14:creationId xmlns:p14="http://schemas.microsoft.com/office/powerpoint/2010/main" val="266794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E3A5C0-D2F6-4672-A4EA-7E80BB2B6206}" type="slidenum">
              <a:rPr lang="en-US" smtClean="0"/>
              <a:t>7</a:t>
            </a:fld>
            <a:endParaRPr lang="en-US"/>
          </a:p>
        </p:txBody>
      </p:sp>
    </p:spTree>
    <p:extLst>
      <p:ext uri="{BB962C8B-B14F-4D97-AF65-F5344CB8AC3E}">
        <p14:creationId xmlns:p14="http://schemas.microsoft.com/office/powerpoint/2010/main" val="116092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E10A-17C0-EAF4-D203-C7A90D0595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BD3A44-8651-678D-26BB-059DA7C450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F768F9-AD94-DFB2-F08B-3E1B3ADF8A20}"/>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5" name="Footer Placeholder 4">
            <a:extLst>
              <a:ext uri="{FF2B5EF4-FFF2-40B4-BE49-F238E27FC236}">
                <a16:creationId xmlns:a16="http://schemas.microsoft.com/office/drawing/2014/main" id="{CE7E0E3A-491B-B9A8-093E-5CB5791E3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E9B74-B0A7-4FCA-B848-3E91BF729B7B}"/>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4024998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BF7C-6C64-8FE3-728F-36CCB8FE5D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04241E-4D6D-9650-154F-310BCB703F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BFDB0-FAFD-ADFE-F2BD-3B2720E3BD06}"/>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5" name="Footer Placeholder 4">
            <a:extLst>
              <a:ext uri="{FF2B5EF4-FFF2-40B4-BE49-F238E27FC236}">
                <a16:creationId xmlns:a16="http://schemas.microsoft.com/office/drawing/2014/main" id="{BD3683DD-B819-6DFB-325E-D1A2DEF58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571AF-0018-5AD0-9C75-4938316F6561}"/>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801508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9F3F0-1204-9B34-7DC4-B774FC203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C2E5FA-83BB-E988-2546-D6C8EC59C6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7D84B-3767-8C0A-04ED-5DE6D68CE00D}"/>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5" name="Footer Placeholder 4">
            <a:extLst>
              <a:ext uri="{FF2B5EF4-FFF2-40B4-BE49-F238E27FC236}">
                <a16:creationId xmlns:a16="http://schemas.microsoft.com/office/drawing/2014/main" id="{5CAB440E-91A0-B01D-C870-B2C2A34D8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7DFA5-7A5E-6EA9-555C-692163D35863}"/>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2895334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17" y="2351157"/>
            <a:ext cx="8960219" cy="3862074"/>
          </a:xfrm>
        </p:spPr>
        <p:txBody>
          <a:bodyPr anchor="t">
            <a:norm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sz="1400"/>
            </a:lvl1pPr>
          </a:lstStyle>
          <a:p>
            <a:r>
              <a:rPr lang="en-ID" dirty="0"/>
              <a:t>PRESENTATION TITLE</a:t>
            </a:r>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783792" y="1058042"/>
            <a:ext cx="5184775" cy="1197591"/>
          </a:xfrm>
        </p:spPr>
        <p:txBody>
          <a:bodyPr anchor="ctr"/>
          <a:lstStyle/>
          <a:p>
            <a:pPr lvl="0"/>
            <a:r>
              <a:rPr lang="en-US" dirty="0"/>
              <a:t>Click to edit Master text styles</a:t>
            </a:r>
          </a:p>
        </p:txBody>
      </p:sp>
    </p:spTree>
    <p:extLst>
      <p:ext uri="{BB962C8B-B14F-4D97-AF65-F5344CB8AC3E}">
        <p14:creationId xmlns:p14="http://schemas.microsoft.com/office/powerpoint/2010/main" val="203073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9018" y="619624"/>
            <a:ext cx="4875659" cy="1325563"/>
          </a:xfrm>
        </p:spPr>
        <p:txBody>
          <a:bodyPr anchor="t">
            <a:noAutofit/>
          </a:bodyPr>
          <a:lstStyle>
            <a:lvl1pPr>
              <a:defRPr sz="4400"/>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5783794" y="0"/>
            <a:ext cx="5798607" cy="68580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9018" y="3026273"/>
            <a:ext cx="4631139" cy="3196483"/>
          </a:xfrm>
        </p:spPr>
        <p:txBody>
          <a:bodyPr>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0" name="Text Placeholder 9">
            <a:extLst>
              <a:ext uri="{FF2B5EF4-FFF2-40B4-BE49-F238E27FC236}">
                <a16:creationId xmlns:a16="http://schemas.microsoft.com/office/drawing/2014/main" id="{C187BCCC-1439-7DCD-7227-755785A3F6CD}"/>
              </a:ext>
            </a:extLst>
          </p:cNvPr>
          <p:cNvSpPr>
            <a:spLocks noGrp="1"/>
          </p:cNvSpPr>
          <p:nvPr>
            <p:ph type="body" sz="quarter" idx="14"/>
          </p:nvPr>
        </p:nvSpPr>
        <p:spPr>
          <a:xfrm>
            <a:off x="599018" y="2656725"/>
            <a:ext cx="4631139" cy="369548"/>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844437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Section 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599017" y="619622"/>
            <a:ext cx="3323629" cy="5618756"/>
          </a:xfrm>
        </p:spPr>
        <p:txBody>
          <a:bodyPr anchor="ctr">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4205358" y="619623"/>
            <a:ext cx="2120349" cy="5618756"/>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6608418" y="1002890"/>
            <a:ext cx="4360149" cy="5235488"/>
          </a:xfrm>
        </p:spPr>
        <p:txBody>
          <a:bodyPr anchor="t" anchorCtr="0">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9CA83096-84C2-F21D-D5CC-31742623FCA3}"/>
              </a:ext>
            </a:extLst>
          </p:cNvPr>
          <p:cNvSpPr>
            <a:spLocks noGrp="1"/>
          </p:cNvSpPr>
          <p:nvPr>
            <p:ph type="body" sz="quarter" idx="14"/>
          </p:nvPr>
        </p:nvSpPr>
        <p:spPr>
          <a:xfrm>
            <a:off x="6607176" y="619125"/>
            <a:ext cx="4361391" cy="324908"/>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313088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Section 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4187687" y="619624"/>
            <a:ext cx="6780880" cy="1325563"/>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599017" y="619623"/>
            <a:ext cx="3160552" cy="5600283"/>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4187687" y="2563862"/>
            <a:ext cx="6780880" cy="3656045"/>
          </a:xfrm>
        </p:spPr>
        <p:txBody>
          <a:bodyPr>
            <a:noAutofit/>
          </a:bodyPr>
          <a:lstStyle/>
          <a:p>
            <a:pPr lvl="0"/>
            <a:r>
              <a:rPr lang="en-US" dirty="0"/>
              <a:t>Click to edit Master text styles</a:t>
            </a:r>
          </a:p>
        </p:txBody>
      </p:sp>
      <p:sp>
        <p:nvSpPr>
          <p:cNvPr id="13" name="Text Placeholder 12">
            <a:extLst>
              <a:ext uri="{FF2B5EF4-FFF2-40B4-BE49-F238E27FC236}">
                <a16:creationId xmlns:a16="http://schemas.microsoft.com/office/drawing/2014/main" id="{0EBFDFE2-ADC7-30CA-CB35-23735093C888}"/>
              </a:ext>
            </a:extLst>
          </p:cNvPr>
          <p:cNvSpPr>
            <a:spLocks noGrp="1"/>
          </p:cNvSpPr>
          <p:nvPr>
            <p:ph type="body" sz="quarter" idx="14"/>
          </p:nvPr>
        </p:nvSpPr>
        <p:spPr>
          <a:xfrm>
            <a:off x="4187826" y="2209800"/>
            <a:ext cx="6780741" cy="313267"/>
          </a:xfrm>
        </p:spPr>
        <p:txBody>
          <a:bodyPr>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521352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599018" y="4162370"/>
            <a:ext cx="4118757" cy="2278186"/>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1" name="Picture Placeholder 5">
            <a:extLst>
              <a:ext uri="{FF2B5EF4-FFF2-40B4-BE49-F238E27FC236}">
                <a16:creationId xmlns:a16="http://schemas.microsoft.com/office/drawing/2014/main" id="{5E5AE0EA-E418-F652-0112-3BBECBF9F31B}"/>
              </a:ext>
            </a:extLst>
          </p:cNvPr>
          <p:cNvSpPr>
            <a:spLocks noGrp="1"/>
          </p:cNvSpPr>
          <p:nvPr>
            <p:ph type="pic" sz="quarter" idx="13"/>
          </p:nvPr>
        </p:nvSpPr>
        <p:spPr>
          <a:xfrm>
            <a:off x="4144065" y="619622"/>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7689115" y="619622"/>
            <a:ext cx="3279453" cy="3279453"/>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4982818" y="4498109"/>
            <a:ext cx="5985749" cy="1942447"/>
          </a:xfrm>
        </p:spPr>
        <p:txBody>
          <a:bodyPr anchor="t">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C8BB0262-848E-2042-BD03-AA897C6F4F48}"/>
              </a:ext>
            </a:extLst>
          </p:cNvPr>
          <p:cNvSpPr>
            <a:spLocks noGrp="1"/>
          </p:cNvSpPr>
          <p:nvPr>
            <p:ph type="body" sz="quarter" idx="16"/>
          </p:nvPr>
        </p:nvSpPr>
        <p:spPr>
          <a:xfrm>
            <a:off x="4982818" y="4162426"/>
            <a:ext cx="5985749" cy="270933"/>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770848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Section 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3859052" y="625434"/>
            <a:ext cx="1924741" cy="5585361"/>
          </a:xfrm>
        </p:spPr>
        <p:txBody>
          <a:bodyPr vert="vert270" anchor="ctr">
            <a:noAutofit/>
          </a:bodyPr>
          <a:lstStyle>
            <a:lvl1pPr algn="ct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8" y="1428516"/>
            <a:ext cx="3067418" cy="4000969"/>
          </a:xfrm>
        </p:spPr>
        <p:txBody>
          <a:bodyPr/>
          <a:lstStyle/>
          <a:p>
            <a:endParaRPr lang="en-ID"/>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5976410" y="1540369"/>
            <a:ext cx="4992158" cy="4207567"/>
          </a:xfrm>
        </p:spPr>
        <p:txBody>
          <a:bodyPr anchor="t">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0D06D519-3A30-B9CA-ABD4-EBCF7F5D9A35}"/>
              </a:ext>
            </a:extLst>
          </p:cNvPr>
          <p:cNvSpPr>
            <a:spLocks noGrp="1"/>
          </p:cNvSpPr>
          <p:nvPr>
            <p:ph type="body" sz="quarter" idx="14"/>
          </p:nvPr>
        </p:nvSpPr>
        <p:spPr>
          <a:xfrm>
            <a:off x="5976409" y="1192742"/>
            <a:ext cx="4992158" cy="3048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197952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Section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6661428" y="619623"/>
            <a:ext cx="4307141" cy="145441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7" y="619622"/>
            <a:ext cx="5618760" cy="5618757"/>
          </a:xfrm>
        </p:spPr>
        <p:txBody>
          <a:bodyPr/>
          <a:lstStyle/>
          <a:p>
            <a:endParaRPr lang="en-ID"/>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6661428" y="2852468"/>
            <a:ext cx="4307141" cy="361595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628F10DA-A583-C2C4-8665-598A6BCA8906}"/>
              </a:ext>
            </a:extLst>
          </p:cNvPr>
          <p:cNvSpPr>
            <a:spLocks noGrp="1"/>
          </p:cNvSpPr>
          <p:nvPr>
            <p:ph type="body" sz="quarter" idx="14"/>
          </p:nvPr>
        </p:nvSpPr>
        <p:spPr>
          <a:xfrm>
            <a:off x="6661150" y="2473325"/>
            <a:ext cx="4307417" cy="333375"/>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137142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Section Slid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8E67-9FD7-A8F8-75F6-2FF3CD0DE168}"/>
              </a:ext>
            </a:extLst>
          </p:cNvPr>
          <p:cNvSpPr>
            <a:spLocks noGrp="1"/>
          </p:cNvSpPr>
          <p:nvPr>
            <p:ph type="title"/>
          </p:nvPr>
        </p:nvSpPr>
        <p:spPr>
          <a:xfrm>
            <a:off x="599017" y="501649"/>
            <a:ext cx="10369550" cy="758604"/>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E2EFFE8E-6F6C-1E23-79C9-808201616E4C}"/>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E4C39AAF-82A4-7672-8873-E691CE5C39F6}"/>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5">
            <a:extLst>
              <a:ext uri="{FF2B5EF4-FFF2-40B4-BE49-F238E27FC236}">
                <a16:creationId xmlns:a16="http://schemas.microsoft.com/office/drawing/2014/main" id="{2550198D-18A3-B15D-CC93-17763FFE6A9B}"/>
              </a:ext>
            </a:extLst>
          </p:cNvPr>
          <p:cNvSpPr>
            <a:spLocks noGrp="1"/>
          </p:cNvSpPr>
          <p:nvPr>
            <p:ph type="pic" sz="quarter" idx="14"/>
          </p:nvPr>
        </p:nvSpPr>
        <p:spPr>
          <a:xfrm>
            <a:off x="599018" y="3233531"/>
            <a:ext cx="3122821" cy="3122820"/>
          </a:xfrm>
        </p:spPr>
        <p:txBody>
          <a:bodyPr/>
          <a:lstStyle/>
          <a:p>
            <a:endParaRPr lang="en-ID"/>
          </a:p>
        </p:txBody>
      </p:sp>
      <p:sp>
        <p:nvSpPr>
          <p:cNvPr id="6" name="Picture Placeholder 5">
            <a:extLst>
              <a:ext uri="{FF2B5EF4-FFF2-40B4-BE49-F238E27FC236}">
                <a16:creationId xmlns:a16="http://schemas.microsoft.com/office/drawing/2014/main" id="{1CE06D47-5795-E8A4-6688-63C0FCAB2B92}"/>
              </a:ext>
            </a:extLst>
          </p:cNvPr>
          <p:cNvSpPr>
            <a:spLocks noGrp="1"/>
          </p:cNvSpPr>
          <p:nvPr>
            <p:ph type="pic" sz="quarter" idx="15"/>
          </p:nvPr>
        </p:nvSpPr>
        <p:spPr>
          <a:xfrm>
            <a:off x="7845748" y="3233531"/>
            <a:ext cx="3122821" cy="3122820"/>
          </a:xfrm>
        </p:spPr>
        <p:txBody>
          <a:bodyPr/>
          <a:lstStyle/>
          <a:p>
            <a:endParaRPr lang="en-ID"/>
          </a:p>
        </p:txBody>
      </p:sp>
      <p:sp>
        <p:nvSpPr>
          <p:cNvPr id="7" name="Picture Placeholder 5">
            <a:extLst>
              <a:ext uri="{FF2B5EF4-FFF2-40B4-BE49-F238E27FC236}">
                <a16:creationId xmlns:a16="http://schemas.microsoft.com/office/drawing/2014/main" id="{BFB99BAA-F395-0232-ED1F-8AC6BA5C78B2}"/>
              </a:ext>
            </a:extLst>
          </p:cNvPr>
          <p:cNvSpPr>
            <a:spLocks noGrp="1"/>
          </p:cNvSpPr>
          <p:nvPr>
            <p:ph type="pic" sz="quarter" idx="16"/>
          </p:nvPr>
        </p:nvSpPr>
        <p:spPr>
          <a:xfrm>
            <a:off x="4222382" y="3233531"/>
            <a:ext cx="3122821" cy="3122820"/>
          </a:xfrm>
        </p:spPr>
        <p:txBody>
          <a:bodyPr/>
          <a:lstStyle/>
          <a:p>
            <a:endParaRPr lang="en-ID"/>
          </a:p>
        </p:txBody>
      </p:sp>
      <p:sp>
        <p:nvSpPr>
          <p:cNvPr id="8" name="Text Placeholder 7">
            <a:extLst>
              <a:ext uri="{FF2B5EF4-FFF2-40B4-BE49-F238E27FC236}">
                <a16:creationId xmlns:a16="http://schemas.microsoft.com/office/drawing/2014/main" id="{C10468B5-2B9D-DE53-3F2C-BA3EAD180D80}"/>
              </a:ext>
            </a:extLst>
          </p:cNvPr>
          <p:cNvSpPr>
            <a:spLocks noGrp="1"/>
          </p:cNvSpPr>
          <p:nvPr>
            <p:ph type="body" sz="quarter" idx="24"/>
          </p:nvPr>
        </p:nvSpPr>
        <p:spPr>
          <a:xfrm>
            <a:off x="599017" y="1702061"/>
            <a:ext cx="10369550" cy="1437600"/>
          </a:xfrm>
        </p:spPr>
        <p:txBody>
          <a:bodyPr>
            <a:noAutofit/>
          </a:bodyPr>
          <a:lstStyle/>
          <a:p>
            <a:pPr lvl="0"/>
            <a:r>
              <a:rPr lang="en-US" dirty="0"/>
              <a:t>Click to edit Master text styles</a:t>
            </a:r>
          </a:p>
        </p:txBody>
      </p:sp>
      <p:sp>
        <p:nvSpPr>
          <p:cNvPr id="11" name="Text Placeholder 9">
            <a:extLst>
              <a:ext uri="{FF2B5EF4-FFF2-40B4-BE49-F238E27FC236}">
                <a16:creationId xmlns:a16="http://schemas.microsoft.com/office/drawing/2014/main" id="{873FFC49-138F-7080-5BD9-31EBD6E5FA4D}"/>
              </a:ext>
            </a:extLst>
          </p:cNvPr>
          <p:cNvSpPr>
            <a:spLocks noGrp="1"/>
          </p:cNvSpPr>
          <p:nvPr>
            <p:ph type="body" sz="quarter" idx="25"/>
          </p:nvPr>
        </p:nvSpPr>
        <p:spPr>
          <a:xfrm>
            <a:off x="599017" y="1340909"/>
            <a:ext cx="10369550" cy="336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646854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9AAE-7B86-6EC9-DA29-266AE94E1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359C8-6F0A-5341-70F0-39C37B176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B2657-C935-7AFA-A61A-98085B88BDA4}"/>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5" name="Footer Placeholder 4">
            <a:extLst>
              <a:ext uri="{FF2B5EF4-FFF2-40B4-BE49-F238E27FC236}">
                <a16:creationId xmlns:a16="http://schemas.microsoft.com/office/drawing/2014/main" id="{19BC7653-C733-F720-AFDD-9E96F0957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379F4-20F3-9297-9C44-84167A297040}"/>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2303993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Section 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B309-9F80-5BE3-F82C-91733414C47B}"/>
              </a:ext>
            </a:extLst>
          </p:cNvPr>
          <p:cNvSpPr>
            <a:spLocks noGrp="1"/>
          </p:cNvSpPr>
          <p:nvPr>
            <p:ph type="title"/>
          </p:nvPr>
        </p:nvSpPr>
        <p:spPr>
          <a:xfrm>
            <a:off x="599018" y="3640484"/>
            <a:ext cx="3478419" cy="2809378"/>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1A27C05-E3B0-EFC4-2286-5860D4A1ACF4}"/>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0A33CF6B-04E5-9AB9-2466-0284576F034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054F23F8-6331-43CC-E76A-052E46B77548}"/>
              </a:ext>
            </a:extLst>
          </p:cNvPr>
          <p:cNvSpPr>
            <a:spLocks noGrp="1"/>
          </p:cNvSpPr>
          <p:nvPr>
            <p:ph type="pic" sz="quarter" idx="12"/>
          </p:nvPr>
        </p:nvSpPr>
        <p:spPr>
          <a:xfrm>
            <a:off x="599017" y="619622"/>
            <a:ext cx="4994450" cy="2809378"/>
          </a:xfrm>
        </p:spPr>
        <p:txBody>
          <a:bodyPr/>
          <a:lstStyle/>
          <a:p>
            <a:endParaRPr lang="en-ID"/>
          </a:p>
        </p:txBody>
      </p:sp>
      <p:sp>
        <p:nvSpPr>
          <p:cNvPr id="10" name="Text Placeholder 9">
            <a:extLst>
              <a:ext uri="{FF2B5EF4-FFF2-40B4-BE49-F238E27FC236}">
                <a16:creationId xmlns:a16="http://schemas.microsoft.com/office/drawing/2014/main" id="{6411F901-3943-1C25-A696-666A0EBDBCB3}"/>
              </a:ext>
            </a:extLst>
          </p:cNvPr>
          <p:cNvSpPr>
            <a:spLocks noGrp="1"/>
          </p:cNvSpPr>
          <p:nvPr>
            <p:ph type="body" sz="quarter" idx="15"/>
          </p:nvPr>
        </p:nvSpPr>
        <p:spPr>
          <a:xfrm>
            <a:off x="4290380" y="4052712"/>
            <a:ext cx="6678187" cy="2398254"/>
          </a:xfrm>
        </p:spPr>
        <p:txBody>
          <a:bodyPr anchor="t" anchorCtr="0">
            <a:noAutofit/>
          </a:bodyPr>
          <a:lstStyle/>
          <a:p>
            <a:pPr lvl="0"/>
            <a:r>
              <a:rPr lang="en-US" dirty="0"/>
              <a:t>Click to edit Master text styles</a:t>
            </a:r>
          </a:p>
        </p:txBody>
      </p:sp>
      <p:sp>
        <p:nvSpPr>
          <p:cNvPr id="5" name="Picture Placeholder 5">
            <a:extLst>
              <a:ext uri="{FF2B5EF4-FFF2-40B4-BE49-F238E27FC236}">
                <a16:creationId xmlns:a16="http://schemas.microsoft.com/office/drawing/2014/main" id="{79263BE0-4D84-7BD4-D81B-B266C5C1C47B}"/>
              </a:ext>
            </a:extLst>
          </p:cNvPr>
          <p:cNvSpPr>
            <a:spLocks noGrp="1"/>
          </p:cNvSpPr>
          <p:nvPr>
            <p:ph type="pic" sz="quarter" idx="16"/>
          </p:nvPr>
        </p:nvSpPr>
        <p:spPr>
          <a:xfrm>
            <a:off x="5974118" y="619622"/>
            <a:ext cx="4994450" cy="2809378"/>
          </a:xfrm>
        </p:spPr>
        <p:txBody>
          <a:bodyPr/>
          <a:lstStyle/>
          <a:p>
            <a:endParaRPr lang="en-ID"/>
          </a:p>
        </p:txBody>
      </p:sp>
      <p:sp>
        <p:nvSpPr>
          <p:cNvPr id="8" name="Text Placeholder 7">
            <a:extLst>
              <a:ext uri="{FF2B5EF4-FFF2-40B4-BE49-F238E27FC236}">
                <a16:creationId xmlns:a16="http://schemas.microsoft.com/office/drawing/2014/main" id="{A6996222-F889-3352-0878-1D5998408AAE}"/>
              </a:ext>
            </a:extLst>
          </p:cNvPr>
          <p:cNvSpPr>
            <a:spLocks noGrp="1"/>
          </p:cNvSpPr>
          <p:nvPr>
            <p:ph type="body" sz="quarter" idx="17"/>
          </p:nvPr>
        </p:nvSpPr>
        <p:spPr>
          <a:xfrm>
            <a:off x="4289426" y="3640667"/>
            <a:ext cx="6679141" cy="343959"/>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182136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Sections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230F5-597C-3032-DF77-75747627AE3E}"/>
              </a:ext>
            </a:extLst>
          </p:cNvPr>
          <p:cNvSpPr/>
          <p:nvPr userDrawn="1"/>
        </p:nvSpPr>
        <p:spPr>
          <a:xfrm>
            <a:off x="4276033" y="2342507"/>
            <a:ext cx="6692533" cy="168821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dirty="0"/>
          </a:p>
        </p:txBody>
      </p:sp>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4276036" y="619624"/>
            <a:ext cx="6692533" cy="1633247"/>
          </a:xfrm>
        </p:spPr>
        <p:txBody>
          <a:bodyPr anchor="t">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8690381" y="4212337"/>
            <a:ext cx="2278187" cy="2278187"/>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599017" y="4437088"/>
            <a:ext cx="7732183" cy="2053435"/>
          </a:xfrm>
        </p:spPr>
        <p:txBody>
          <a:bodyPr anchor="t" anchorCtr="0">
            <a:noAutofit/>
          </a:bodyPr>
          <a:lstStyle/>
          <a:p>
            <a:pPr lvl="0"/>
            <a:r>
              <a:rPr lang="en-US" dirty="0"/>
              <a:t>Click to edit Master text styles</a:t>
            </a:r>
          </a:p>
        </p:txBody>
      </p:sp>
      <p:sp>
        <p:nvSpPr>
          <p:cNvPr id="5" name="Text Placeholder 13">
            <a:extLst>
              <a:ext uri="{FF2B5EF4-FFF2-40B4-BE49-F238E27FC236}">
                <a16:creationId xmlns:a16="http://schemas.microsoft.com/office/drawing/2014/main" id="{AD539BA3-D11E-897F-CE18-588B0DC93D9C}"/>
              </a:ext>
            </a:extLst>
          </p:cNvPr>
          <p:cNvSpPr>
            <a:spLocks noGrp="1"/>
          </p:cNvSpPr>
          <p:nvPr>
            <p:ph type="body" sz="quarter" idx="16"/>
          </p:nvPr>
        </p:nvSpPr>
        <p:spPr>
          <a:xfrm>
            <a:off x="4276034" y="2647814"/>
            <a:ext cx="6692533" cy="1382909"/>
          </a:xfrm>
          <a:noFill/>
        </p:spPr>
        <p:txBody>
          <a:bodyPr lIns="90000" tIns="46800" rIns="90000" bIns="46800" anchor="t" anchorCtr="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FB699D9A-0440-F623-A0B6-4C44724F540D}"/>
              </a:ext>
            </a:extLst>
          </p:cNvPr>
          <p:cNvSpPr>
            <a:spLocks noGrp="1"/>
          </p:cNvSpPr>
          <p:nvPr>
            <p:ph type="body" sz="quarter" idx="17" hasCustomPrompt="1"/>
          </p:nvPr>
        </p:nvSpPr>
        <p:spPr>
          <a:xfrm>
            <a:off x="599018" y="4210878"/>
            <a:ext cx="7732182" cy="221192"/>
          </a:xfrm>
        </p:spPr>
        <p:txBody>
          <a:bodyPr anchor="b">
            <a:noAutofit/>
          </a:bodyPr>
          <a:lstStyle>
            <a:lvl1pPr>
              <a:defRPr sz="1250" b="1"/>
            </a:lvl1pPr>
          </a:lstStyle>
          <a:p>
            <a:pPr lvl="0"/>
            <a:r>
              <a:rPr lang="en-US" dirty="0"/>
              <a:t>Click to edit master text styles</a:t>
            </a:r>
          </a:p>
        </p:txBody>
      </p:sp>
      <p:sp>
        <p:nvSpPr>
          <p:cNvPr id="11" name="Text Placeholder 8">
            <a:extLst>
              <a:ext uri="{FF2B5EF4-FFF2-40B4-BE49-F238E27FC236}">
                <a16:creationId xmlns:a16="http://schemas.microsoft.com/office/drawing/2014/main" id="{F05BCCAA-A432-8B61-761B-D9FE1F32AED7}"/>
              </a:ext>
            </a:extLst>
          </p:cNvPr>
          <p:cNvSpPr>
            <a:spLocks noGrp="1"/>
          </p:cNvSpPr>
          <p:nvPr>
            <p:ph type="body" sz="quarter" idx="19" hasCustomPrompt="1"/>
          </p:nvPr>
        </p:nvSpPr>
        <p:spPr>
          <a:xfrm>
            <a:off x="4276034" y="2342507"/>
            <a:ext cx="6692533" cy="300289"/>
          </a:xfrm>
        </p:spPr>
        <p:txBody>
          <a:bodyPr anchor="b">
            <a:noAutofit/>
          </a:bodyPr>
          <a:lstStyle>
            <a:lvl1pPr>
              <a:defRPr sz="125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207277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Sections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419B-0A7A-D6A9-278B-3CB3F6B13C8C}"/>
              </a:ext>
            </a:extLst>
          </p:cNvPr>
          <p:cNvSpPr>
            <a:spLocks noGrp="1"/>
          </p:cNvSpPr>
          <p:nvPr>
            <p:ph type="title"/>
          </p:nvPr>
        </p:nvSpPr>
        <p:spPr>
          <a:xfrm>
            <a:off x="6519860" y="619622"/>
            <a:ext cx="4448707" cy="196896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F2475DCC-A5DC-45EE-5280-E6AF55C5FBDB}"/>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24554E76-F34B-95F8-FD2E-0312C265AECF}"/>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6">
            <a:extLst>
              <a:ext uri="{FF2B5EF4-FFF2-40B4-BE49-F238E27FC236}">
                <a16:creationId xmlns:a16="http://schemas.microsoft.com/office/drawing/2014/main" id="{FD592EB7-0888-4601-189D-47D758F2EA24}"/>
              </a:ext>
            </a:extLst>
          </p:cNvPr>
          <p:cNvSpPr>
            <a:spLocks noGrp="1"/>
          </p:cNvSpPr>
          <p:nvPr>
            <p:ph type="pic" sz="quarter" idx="12"/>
          </p:nvPr>
        </p:nvSpPr>
        <p:spPr>
          <a:xfrm>
            <a:off x="0" y="0"/>
            <a:ext cx="5783792" cy="3855843"/>
          </a:xfrm>
        </p:spPr>
      </p:sp>
      <p:sp>
        <p:nvSpPr>
          <p:cNvPr id="7" name="Text Placeholder 7">
            <a:extLst>
              <a:ext uri="{FF2B5EF4-FFF2-40B4-BE49-F238E27FC236}">
                <a16:creationId xmlns:a16="http://schemas.microsoft.com/office/drawing/2014/main" id="{D5089FCE-DB18-D776-A8F9-8E69AD01AAD4}"/>
              </a:ext>
            </a:extLst>
          </p:cNvPr>
          <p:cNvSpPr>
            <a:spLocks noGrp="1"/>
          </p:cNvSpPr>
          <p:nvPr>
            <p:ph type="body" sz="quarter" idx="23"/>
          </p:nvPr>
        </p:nvSpPr>
        <p:spPr>
          <a:xfrm>
            <a:off x="599017" y="4596384"/>
            <a:ext cx="5184775" cy="1849257"/>
          </a:xfrm>
        </p:spPr>
        <p:txBody>
          <a:bodyPr>
            <a:noAutofit/>
          </a:bodyPr>
          <a:lstStyle>
            <a:lvl1pPr>
              <a:defRPr>
                <a:latin typeface="+mn-lt"/>
                <a:ea typeface="Cascadia Mono SemiBold" panose="020B0609020000020004" pitchFamily="49" charset="0"/>
                <a:cs typeface="Cascadia Mono SemiBold" panose="020B0609020000020004" pitchFamily="49" charset="0"/>
              </a:defRPr>
            </a:lvl1pPr>
            <a:lvl2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2pPr>
            <a:lvl3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3pPr>
            <a:lvl4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4pPr>
            <a:lvl5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50477A3C-2108-3003-027C-E88B14294EA0}"/>
              </a:ext>
            </a:extLst>
          </p:cNvPr>
          <p:cNvSpPr>
            <a:spLocks noGrp="1"/>
          </p:cNvSpPr>
          <p:nvPr>
            <p:ph type="body" sz="quarter" idx="24"/>
          </p:nvPr>
        </p:nvSpPr>
        <p:spPr>
          <a:xfrm>
            <a:off x="6519862" y="3429000"/>
            <a:ext cx="4448706" cy="2809377"/>
          </a:xfrm>
        </p:spPr>
        <p:txBody>
          <a:bodyPr>
            <a:noAutofit/>
          </a:bodyPr>
          <a:lstStyle/>
          <a:p>
            <a:pPr lvl="0"/>
            <a:r>
              <a:rPr lang="en-US" dirty="0"/>
              <a:t>Click to edit Master text styles</a:t>
            </a:r>
          </a:p>
        </p:txBody>
      </p:sp>
      <p:sp>
        <p:nvSpPr>
          <p:cNvPr id="8" name="Text Placeholder 7">
            <a:extLst>
              <a:ext uri="{FF2B5EF4-FFF2-40B4-BE49-F238E27FC236}">
                <a16:creationId xmlns:a16="http://schemas.microsoft.com/office/drawing/2014/main" id="{A91A7CC4-3079-7DF7-C21C-DE6408BF46EF}"/>
              </a:ext>
            </a:extLst>
          </p:cNvPr>
          <p:cNvSpPr>
            <a:spLocks noGrp="1"/>
          </p:cNvSpPr>
          <p:nvPr>
            <p:ph type="body" sz="quarter" idx="25"/>
          </p:nvPr>
        </p:nvSpPr>
        <p:spPr>
          <a:xfrm>
            <a:off x="600076" y="4121150"/>
            <a:ext cx="5183717" cy="402167"/>
          </a:xfrm>
        </p:spPr>
        <p:txBody>
          <a:bodyPr anchor="b">
            <a:noAutofit/>
          </a:bodyPr>
          <a:lstStyle>
            <a:lvl1pPr>
              <a:defRPr sz="1250" b="1"/>
            </a:lvl1pPr>
          </a:lstStyle>
          <a:p>
            <a:pPr lvl="0"/>
            <a:r>
              <a:rPr lang="en-US" dirty="0"/>
              <a:t>Click to edit Master text styles</a:t>
            </a:r>
          </a:p>
        </p:txBody>
      </p:sp>
      <p:sp>
        <p:nvSpPr>
          <p:cNvPr id="11" name="Text Placeholder 10">
            <a:extLst>
              <a:ext uri="{FF2B5EF4-FFF2-40B4-BE49-F238E27FC236}">
                <a16:creationId xmlns:a16="http://schemas.microsoft.com/office/drawing/2014/main" id="{E4628143-A333-8CBE-65C0-7C44565BD906}"/>
              </a:ext>
            </a:extLst>
          </p:cNvPr>
          <p:cNvSpPr>
            <a:spLocks noGrp="1"/>
          </p:cNvSpPr>
          <p:nvPr>
            <p:ph type="body" sz="quarter" idx="26"/>
          </p:nvPr>
        </p:nvSpPr>
        <p:spPr>
          <a:xfrm>
            <a:off x="6519860" y="3075517"/>
            <a:ext cx="4448707" cy="286809"/>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873245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Section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442312-9E63-3A81-2CB4-8F85F5C2CD49}"/>
              </a:ext>
            </a:extLst>
          </p:cNvPr>
          <p:cNvSpPr/>
          <p:nvPr userDrawn="1"/>
        </p:nvSpPr>
        <p:spPr>
          <a:xfrm>
            <a:off x="0" y="1945185"/>
            <a:ext cx="3878469" cy="49128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1">
            <a:extLst>
              <a:ext uri="{FF2B5EF4-FFF2-40B4-BE49-F238E27FC236}">
                <a16:creationId xmlns:a16="http://schemas.microsoft.com/office/drawing/2014/main" id="{D270176E-FDDF-30CB-EB74-A75B39D053B0}"/>
              </a:ext>
            </a:extLst>
          </p:cNvPr>
          <p:cNvSpPr>
            <a:spLocks noGrp="1"/>
          </p:cNvSpPr>
          <p:nvPr>
            <p:ph type="title"/>
          </p:nvPr>
        </p:nvSpPr>
        <p:spPr>
          <a:xfrm>
            <a:off x="599017" y="629587"/>
            <a:ext cx="10369550" cy="1197627"/>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55C0C34D-8F75-41B3-4243-E45FBD015BCA}"/>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84A13D18-EF04-D403-494B-02A03A28BC5B}"/>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11" name="Text Placeholder 10">
            <a:extLst>
              <a:ext uri="{FF2B5EF4-FFF2-40B4-BE49-F238E27FC236}">
                <a16:creationId xmlns:a16="http://schemas.microsoft.com/office/drawing/2014/main" id="{5A0E6078-78A1-619C-E7B0-63DBC649FF44}"/>
              </a:ext>
            </a:extLst>
          </p:cNvPr>
          <p:cNvSpPr>
            <a:spLocks noGrp="1"/>
          </p:cNvSpPr>
          <p:nvPr>
            <p:ph type="body" sz="quarter" idx="13"/>
          </p:nvPr>
        </p:nvSpPr>
        <p:spPr>
          <a:xfrm>
            <a:off x="599017" y="2688236"/>
            <a:ext cx="2702983" cy="3668115"/>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33E87E0F-2528-3A8B-F312-9C9235E58689}"/>
              </a:ext>
            </a:extLst>
          </p:cNvPr>
          <p:cNvSpPr>
            <a:spLocks noGrp="1"/>
          </p:cNvSpPr>
          <p:nvPr>
            <p:ph type="body" sz="quarter" idx="14"/>
          </p:nvPr>
        </p:nvSpPr>
        <p:spPr>
          <a:xfrm>
            <a:off x="4406810" y="2688236"/>
            <a:ext cx="2850043" cy="366811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AFC7124D-DD4E-EC8C-E7C5-E61FED507E5E}"/>
              </a:ext>
            </a:extLst>
          </p:cNvPr>
          <p:cNvSpPr>
            <a:spLocks noGrp="1"/>
          </p:cNvSpPr>
          <p:nvPr>
            <p:ph type="body" sz="quarter" idx="16"/>
          </p:nvPr>
        </p:nvSpPr>
        <p:spPr>
          <a:xfrm>
            <a:off x="600075" y="2238376"/>
            <a:ext cx="2708275" cy="370417"/>
          </a:xfrm>
        </p:spPr>
        <p:txBody>
          <a:bodyPr>
            <a:noAutofit/>
          </a:bodyPr>
          <a:lstStyle>
            <a:lvl1pPr>
              <a:defRPr sz="1250" b="1" i="0">
                <a:solidFill>
                  <a:schemeClr val="bg1"/>
                </a:solidFill>
              </a:defRPr>
            </a:lvl1pPr>
          </a:lstStyle>
          <a:p>
            <a:pPr lvl="0"/>
            <a:r>
              <a:rPr lang="en-US" dirty="0"/>
              <a:t>Click to edit Master text styles</a:t>
            </a:r>
          </a:p>
        </p:txBody>
      </p:sp>
      <p:sp>
        <p:nvSpPr>
          <p:cNvPr id="8" name="Text Placeholder 6">
            <a:extLst>
              <a:ext uri="{FF2B5EF4-FFF2-40B4-BE49-F238E27FC236}">
                <a16:creationId xmlns:a16="http://schemas.microsoft.com/office/drawing/2014/main" id="{A080B0E0-EDE6-D1DA-96BC-3A304EF16614}"/>
              </a:ext>
            </a:extLst>
          </p:cNvPr>
          <p:cNvSpPr>
            <a:spLocks noGrp="1"/>
          </p:cNvSpPr>
          <p:nvPr>
            <p:ph type="body" sz="quarter" idx="17"/>
          </p:nvPr>
        </p:nvSpPr>
        <p:spPr>
          <a:xfrm>
            <a:off x="4406810" y="2238376"/>
            <a:ext cx="2850042" cy="370417"/>
          </a:xfrm>
        </p:spPr>
        <p:txBody>
          <a:bodyPr>
            <a:noAutofit/>
          </a:bodyPr>
          <a:lstStyle>
            <a:lvl1pPr>
              <a:defRPr sz="1250" b="1">
                <a:solidFill>
                  <a:schemeClr val="tx1"/>
                </a:solidFill>
              </a:defRPr>
            </a:lvl1pPr>
          </a:lstStyle>
          <a:p>
            <a:pPr lvl="0"/>
            <a:r>
              <a:rPr lang="en-US" dirty="0"/>
              <a:t>Click to edit Master text styles</a:t>
            </a:r>
          </a:p>
        </p:txBody>
      </p:sp>
      <p:sp>
        <p:nvSpPr>
          <p:cNvPr id="10" name="Text Placeholder 6">
            <a:extLst>
              <a:ext uri="{FF2B5EF4-FFF2-40B4-BE49-F238E27FC236}">
                <a16:creationId xmlns:a16="http://schemas.microsoft.com/office/drawing/2014/main" id="{859FAC71-85AD-024C-725C-D69E0CED99CD}"/>
              </a:ext>
            </a:extLst>
          </p:cNvPr>
          <p:cNvSpPr>
            <a:spLocks noGrp="1"/>
          </p:cNvSpPr>
          <p:nvPr>
            <p:ph type="body" sz="quarter" idx="18"/>
          </p:nvPr>
        </p:nvSpPr>
        <p:spPr>
          <a:xfrm>
            <a:off x="8118525" y="2238375"/>
            <a:ext cx="2850042" cy="370417"/>
          </a:xfrm>
        </p:spPr>
        <p:txBody>
          <a:bodyPr>
            <a:noAutofit/>
          </a:bodyPr>
          <a:lstStyle>
            <a:lvl1pPr>
              <a:defRPr sz="1250" b="1">
                <a:solidFill>
                  <a:schemeClr val="tx1"/>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FE6D3C3B-EB21-AFF3-AC51-E227BB698DFC}"/>
              </a:ext>
            </a:extLst>
          </p:cNvPr>
          <p:cNvSpPr>
            <a:spLocks noGrp="1"/>
          </p:cNvSpPr>
          <p:nvPr>
            <p:ph type="body" sz="quarter" idx="19"/>
          </p:nvPr>
        </p:nvSpPr>
        <p:spPr>
          <a:xfrm>
            <a:off x="8118524" y="2688236"/>
            <a:ext cx="2850043" cy="366811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6566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556A-4C4F-4323-BBD6-CDF3030D446D}"/>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838D52A2-22C1-5391-6B70-150432196B6A}"/>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0205432-AB6B-FF89-CB0C-1C4E6B4A20F2}"/>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5" name="Chart Placeholder 22">
            <a:extLst>
              <a:ext uri="{FF2B5EF4-FFF2-40B4-BE49-F238E27FC236}">
                <a16:creationId xmlns:a16="http://schemas.microsoft.com/office/drawing/2014/main" id="{7B768053-ECBB-DC91-DCF1-5640D1A23588}"/>
              </a:ext>
            </a:extLst>
          </p:cNvPr>
          <p:cNvSpPr>
            <a:spLocks noGrp="1"/>
          </p:cNvSpPr>
          <p:nvPr>
            <p:ph type="chart" sz="quarter" idx="26"/>
          </p:nvPr>
        </p:nvSpPr>
        <p:spPr>
          <a:xfrm>
            <a:off x="1200000" y="1738097"/>
            <a:ext cx="2037784" cy="1684283"/>
          </a:xfrm>
        </p:spPr>
        <p:txBody>
          <a:bodyPr/>
          <a:lstStyle/>
          <a:p>
            <a:endParaRPr lang="en-US" dirty="0"/>
          </a:p>
        </p:txBody>
      </p:sp>
      <p:sp>
        <p:nvSpPr>
          <p:cNvPr id="6" name="Chart Placeholder 22">
            <a:extLst>
              <a:ext uri="{FF2B5EF4-FFF2-40B4-BE49-F238E27FC236}">
                <a16:creationId xmlns:a16="http://schemas.microsoft.com/office/drawing/2014/main" id="{FA52F9D6-8DEF-B87B-34AA-6F17C7D862E0}"/>
              </a:ext>
            </a:extLst>
          </p:cNvPr>
          <p:cNvSpPr>
            <a:spLocks noGrp="1"/>
          </p:cNvSpPr>
          <p:nvPr>
            <p:ph type="chart" sz="quarter" idx="27"/>
          </p:nvPr>
        </p:nvSpPr>
        <p:spPr>
          <a:xfrm>
            <a:off x="8400000" y="1734057"/>
            <a:ext cx="2037784" cy="1684283"/>
          </a:xfrm>
        </p:spPr>
        <p:txBody>
          <a:bodyPr/>
          <a:lstStyle/>
          <a:p>
            <a:endParaRPr lang="en-US" dirty="0"/>
          </a:p>
        </p:txBody>
      </p:sp>
      <p:sp>
        <p:nvSpPr>
          <p:cNvPr id="7" name="Text Placeholder 10">
            <a:extLst>
              <a:ext uri="{FF2B5EF4-FFF2-40B4-BE49-F238E27FC236}">
                <a16:creationId xmlns:a16="http://schemas.microsoft.com/office/drawing/2014/main" id="{9C07B785-A4DF-D4B6-92D0-2E8E22C60891}"/>
              </a:ext>
            </a:extLst>
          </p:cNvPr>
          <p:cNvSpPr>
            <a:spLocks noGrp="1"/>
          </p:cNvSpPr>
          <p:nvPr>
            <p:ph type="body" sz="quarter" idx="20"/>
          </p:nvPr>
        </p:nvSpPr>
        <p:spPr>
          <a:xfrm>
            <a:off x="1018893" y="3508020"/>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8" name="Picture Placeholder 8">
            <a:extLst>
              <a:ext uri="{FF2B5EF4-FFF2-40B4-BE49-F238E27FC236}">
                <a16:creationId xmlns:a16="http://schemas.microsoft.com/office/drawing/2014/main" id="{078ACDE8-BCBA-A408-727B-966ACE397763}"/>
              </a:ext>
            </a:extLst>
          </p:cNvPr>
          <p:cNvSpPr>
            <a:spLocks noGrp="1"/>
          </p:cNvSpPr>
          <p:nvPr>
            <p:ph type="pic" sz="quarter" idx="28"/>
          </p:nvPr>
        </p:nvSpPr>
        <p:spPr>
          <a:xfrm>
            <a:off x="4620552" y="1711315"/>
            <a:ext cx="2400000" cy="4802400"/>
          </a:xfrm>
        </p:spPr>
        <p:txBody>
          <a:bodyPr/>
          <a:lstStyle/>
          <a:p>
            <a:endParaRPr lang="en-UZ"/>
          </a:p>
        </p:txBody>
      </p:sp>
      <p:sp>
        <p:nvSpPr>
          <p:cNvPr id="9" name="Text Placeholder 10">
            <a:extLst>
              <a:ext uri="{FF2B5EF4-FFF2-40B4-BE49-F238E27FC236}">
                <a16:creationId xmlns:a16="http://schemas.microsoft.com/office/drawing/2014/main" id="{A9011876-5E78-CB58-BABC-A39746BBB653}"/>
              </a:ext>
            </a:extLst>
          </p:cNvPr>
          <p:cNvSpPr>
            <a:spLocks noGrp="1"/>
          </p:cNvSpPr>
          <p:nvPr>
            <p:ph type="body" sz="quarter" idx="29"/>
          </p:nvPr>
        </p:nvSpPr>
        <p:spPr>
          <a:xfrm>
            <a:off x="1031381" y="4112515"/>
            <a:ext cx="2402400" cy="2402400"/>
          </a:xfrm>
        </p:spPr>
        <p:txBody>
          <a:bodyPr/>
          <a:lstStyle/>
          <a:p>
            <a:pPr lvl="0"/>
            <a:r>
              <a:rPr lang="en-US" dirty="0"/>
              <a:t>Click to edit Master text styles</a:t>
            </a:r>
          </a:p>
        </p:txBody>
      </p:sp>
      <p:sp>
        <p:nvSpPr>
          <p:cNvPr id="10" name="Text Placeholder 10">
            <a:extLst>
              <a:ext uri="{FF2B5EF4-FFF2-40B4-BE49-F238E27FC236}">
                <a16:creationId xmlns:a16="http://schemas.microsoft.com/office/drawing/2014/main" id="{0F6B691D-F71E-358C-29A5-C67135B73237}"/>
              </a:ext>
            </a:extLst>
          </p:cNvPr>
          <p:cNvSpPr>
            <a:spLocks noGrp="1"/>
          </p:cNvSpPr>
          <p:nvPr>
            <p:ph type="body" sz="quarter" idx="30"/>
          </p:nvPr>
        </p:nvSpPr>
        <p:spPr>
          <a:xfrm>
            <a:off x="8219813" y="3508020"/>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1" name="Text Placeholder 10">
            <a:extLst>
              <a:ext uri="{FF2B5EF4-FFF2-40B4-BE49-F238E27FC236}">
                <a16:creationId xmlns:a16="http://schemas.microsoft.com/office/drawing/2014/main" id="{945C4FD2-9C3E-3AF6-FC72-5146F341D840}"/>
              </a:ext>
            </a:extLst>
          </p:cNvPr>
          <p:cNvSpPr>
            <a:spLocks noGrp="1"/>
          </p:cNvSpPr>
          <p:nvPr>
            <p:ph type="body" sz="quarter" idx="31"/>
          </p:nvPr>
        </p:nvSpPr>
        <p:spPr>
          <a:xfrm>
            <a:off x="8207323" y="41125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816038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556A-4C4F-4323-BBD6-CDF3030D446D}"/>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838D52A2-22C1-5391-6B70-150432196B6A}"/>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0205432-AB6B-FF89-CB0C-1C4E6B4A20F2}"/>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12" name="Chart Placeholder 22">
            <a:extLst>
              <a:ext uri="{FF2B5EF4-FFF2-40B4-BE49-F238E27FC236}">
                <a16:creationId xmlns:a16="http://schemas.microsoft.com/office/drawing/2014/main" id="{3AC63550-66C3-F99B-5E65-D253158E0F9C}"/>
              </a:ext>
            </a:extLst>
          </p:cNvPr>
          <p:cNvSpPr>
            <a:spLocks noGrp="1"/>
          </p:cNvSpPr>
          <p:nvPr>
            <p:ph type="chart" sz="quarter" idx="27"/>
          </p:nvPr>
        </p:nvSpPr>
        <p:spPr>
          <a:xfrm>
            <a:off x="8143263" y="1732835"/>
            <a:ext cx="2037784" cy="1684283"/>
          </a:xfrm>
        </p:spPr>
        <p:txBody>
          <a:bodyPr/>
          <a:lstStyle/>
          <a:p>
            <a:endParaRPr lang="en-US" dirty="0"/>
          </a:p>
        </p:txBody>
      </p:sp>
      <p:sp>
        <p:nvSpPr>
          <p:cNvPr id="13" name="Text Placeholder 10">
            <a:extLst>
              <a:ext uri="{FF2B5EF4-FFF2-40B4-BE49-F238E27FC236}">
                <a16:creationId xmlns:a16="http://schemas.microsoft.com/office/drawing/2014/main" id="{79B3EFB2-E56F-C9E5-76FB-4FD8920F4020}"/>
              </a:ext>
            </a:extLst>
          </p:cNvPr>
          <p:cNvSpPr>
            <a:spLocks noGrp="1"/>
          </p:cNvSpPr>
          <p:nvPr>
            <p:ph type="body" sz="quarter" idx="20"/>
          </p:nvPr>
        </p:nvSpPr>
        <p:spPr>
          <a:xfrm>
            <a:off x="1205429" y="3539412"/>
            <a:ext cx="2399999" cy="453468"/>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Text Placeholder 10">
            <a:extLst>
              <a:ext uri="{FF2B5EF4-FFF2-40B4-BE49-F238E27FC236}">
                <a16:creationId xmlns:a16="http://schemas.microsoft.com/office/drawing/2014/main" id="{37FD8033-0930-ACA5-9193-EFBA1F7DB51B}"/>
              </a:ext>
            </a:extLst>
          </p:cNvPr>
          <p:cNvSpPr>
            <a:spLocks noGrp="1"/>
          </p:cNvSpPr>
          <p:nvPr>
            <p:ph type="body" sz="quarter" idx="29"/>
          </p:nvPr>
        </p:nvSpPr>
        <p:spPr>
          <a:xfrm>
            <a:off x="1205429" y="4071900"/>
            <a:ext cx="2402400" cy="2402400"/>
          </a:xfrm>
        </p:spPr>
        <p:txBody>
          <a:bodyPr/>
          <a:lstStyle/>
          <a:p>
            <a:pPr lvl="0"/>
            <a:r>
              <a:rPr lang="en-US" dirty="0"/>
              <a:t>Click to edit Master text styles</a:t>
            </a:r>
          </a:p>
        </p:txBody>
      </p:sp>
      <p:sp>
        <p:nvSpPr>
          <p:cNvPr id="15" name="Text Placeholder 10">
            <a:extLst>
              <a:ext uri="{FF2B5EF4-FFF2-40B4-BE49-F238E27FC236}">
                <a16:creationId xmlns:a16="http://schemas.microsoft.com/office/drawing/2014/main" id="{0463C79D-E124-6C29-D6D0-3680BB9FFE42}"/>
              </a:ext>
            </a:extLst>
          </p:cNvPr>
          <p:cNvSpPr>
            <a:spLocks noGrp="1"/>
          </p:cNvSpPr>
          <p:nvPr>
            <p:ph type="body" sz="quarter" idx="30"/>
          </p:nvPr>
        </p:nvSpPr>
        <p:spPr>
          <a:xfrm>
            <a:off x="7962156" y="3539412"/>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0E346084-5798-CA8D-0294-BA874A4CA03A}"/>
              </a:ext>
            </a:extLst>
          </p:cNvPr>
          <p:cNvSpPr>
            <a:spLocks noGrp="1"/>
          </p:cNvSpPr>
          <p:nvPr>
            <p:ph type="body" sz="quarter" idx="31"/>
          </p:nvPr>
        </p:nvSpPr>
        <p:spPr>
          <a:xfrm>
            <a:off x="7962155" y="4093033"/>
            <a:ext cx="2402400" cy="2402400"/>
          </a:xfrm>
        </p:spPr>
        <p:txBody>
          <a:bodyPr/>
          <a:lstStyle/>
          <a:p>
            <a:pPr lvl="0"/>
            <a:r>
              <a:rPr lang="en-US" dirty="0"/>
              <a:t>Click to edit Master text styles</a:t>
            </a:r>
          </a:p>
        </p:txBody>
      </p:sp>
      <p:sp>
        <p:nvSpPr>
          <p:cNvPr id="17" name="Chart Placeholder 22">
            <a:extLst>
              <a:ext uri="{FF2B5EF4-FFF2-40B4-BE49-F238E27FC236}">
                <a16:creationId xmlns:a16="http://schemas.microsoft.com/office/drawing/2014/main" id="{751370E6-8AAB-ED91-AC5B-73F873921EED}"/>
              </a:ext>
            </a:extLst>
          </p:cNvPr>
          <p:cNvSpPr>
            <a:spLocks noGrp="1"/>
          </p:cNvSpPr>
          <p:nvPr>
            <p:ph type="chart" sz="quarter" idx="32"/>
          </p:nvPr>
        </p:nvSpPr>
        <p:spPr>
          <a:xfrm>
            <a:off x="4764900" y="1744717"/>
            <a:ext cx="2037784" cy="1684283"/>
          </a:xfrm>
        </p:spPr>
        <p:txBody>
          <a:bodyPr/>
          <a:lstStyle/>
          <a:p>
            <a:endParaRPr lang="en-US" dirty="0"/>
          </a:p>
        </p:txBody>
      </p:sp>
      <p:sp>
        <p:nvSpPr>
          <p:cNvPr id="18" name="Text Placeholder 10">
            <a:extLst>
              <a:ext uri="{FF2B5EF4-FFF2-40B4-BE49-F238E27FC236}">
                <a16:creationId xmlns:a16="http://schemas.microsoft.com/office/drawing/2014/main" id="{8ED9B72C-BE96-619B-06BC-3B0185FC6331}"/>
              </a:ext>
            </a:extLst>
          </p:cNvPr>
          <p:cNvSpPr>
            <a:spLocks noGrp="1"/>
          </p:cNvSpPr>
          <p:nvPr>
            <p:ph type="body" sz="quarter" idx="33"/>
          </p:nvPr>
        </p:nvSpPr>
        <p:spPr>
          <a:xfrm>
            <a:off x="4583793" y="3508020"/>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9" name="Text Placeholder 10">
            <a:extLst>
              <a:ext uri="{FF2B5EF4-FFF2-40B4-BE49-F238E27FC236}">
                <a16:creationId xmlns:a16="http://schemas.microsoft.com/office/drawing/2014/main" id="{35D1C864-8D31-86D1-2D15-613BE88DB0BB}"/>
              </a:ext>
            </a:extLst>
          </p:cNvPr>
          <p:cNvSpPr>
            <a:spLocks noGrp="1"/>
          </p:cNvSpPr>
          <p:nvPr>
            <p:ph type="body" sz="quarter" idx="34"/>
          </p:nvPr>
        </p:nvSpPr>
        <p:spPr>
          <a:xfrm>
            <a:off x="4570887" y="4071900"/>
            <a:ext cx="2402400" cy="2402400"/>
          </a:xfrm>
        </p:spPr>
        <p:txBody>
          <a:bodyPr/>
          <a:lstStyle/>
          <a:p>
            <a:pPr lvl="0"/>
            <a:r>
              <a:rPr lang="en-US" dirty="0"/>
              <a:t>Click to edit Master text styles</a:t>
            </a:r>
          </a:p>
        </p:txBody>
      </p:sp>
      <p:sp>
        <p:nvSpPr>
          <p:cNvPr id="22" name="Chart Placeholder 22">
            <a:extLst>
              <a:ext uri="{FF2B5EF4-FFF2-40B4-BE49-F238E27FC236}">
                <a16:creationId xmlns:a16="http://schemas.microsoft.com/office/drawing/2014/main" id="{74A7B171-C193-9C15-A2E9-A5597B99BA7F}"/>
              </a:ext>
            </a:extLst>
          </p:cNvPr>
          <p:cNvSpPr>
            <a:spLocks noGrp="1"/>
          </p:cNvSpPr>
          <p:nvPr>
            <p:ph type="chart" sz="quarter" idx="35"/>
          </p:nvPr>
        </p:nvSpPr>
        <p:spPr>
          <a:xfrm>
            <a:off x="1386537" y="1717377"/>
            <a:ext cx="2037784" cy="1684283"/>
          </a:xfrm>
        </p:spPr>
        <p:txBody>
          <a:bodyPr/>
          <a:lstStyle/>
          <a:p>
            <a:endParaRPr lang="en-US" dirty="0"/>
          </a:p>
        </p:txBody>
      </p:sp>
    </p:spTree>
    <p:extLst>
      <p:ext uri="{BB962C8B-B14F-4D97-AF65-F5344CB8AC3E}">
        <p14:creationId xmlns:p14="http://schemas.microsoft.com/office/powerpoint/2010/main" val="2008977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BFA7-001F-A678-E19D-8D2823729D5C}"/>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90395076-1138-E897-31D7-4D82C172255B}"/>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F60B50C-90EF-E120-9AA5-A1857D9D89CA}"/>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Table Placeholder 5">
            <a:extLst>
              <a:ext uri="{FF2B5EF4-FFF2-40B4-BE49-F238E27FC236}">
                <a16:creationId xmlns:a16="http://schemas.microsoft.com/office/drawing/2014/main" id="{850E3DC5-CC2E-0762-D65B-58E1F832F268}"/>
              </a:ext>
            </a:extLst>
          </p:cNvPr>
          <p:cNvSpPr>
            <a:spLocks noGrp="1"/>
          </p:cNvSpPr>
          <p:nvPr>
            <p:ph type="tbl" sz="quarter" idx="12"/>
          </p:nvPr>
        </p:nvSpPr>
        <p:spPr>
          <a:xfrm>
            <a:off x="1184082" y="2314299"/>
            <a:ext cx="9199418" cy="3874051"/>
          </a:xfrm>
        </p:spPr>
        <p:txBody>
          <a:bodyPr/>
          <a:lstStyle/>
          <a:p>
            <a:endParaRPr lang="en-UZ"/>
          </a:p>
        </p:txBody>
      </p:sp>
      <p:sp>
        <p:nvSpPr>
          <p:cNvPr id="8" name="Text Placeholder 7">
            <a:extLst>
              <a:ext uri="{FF2B5EF4-FFF2-40B4-BE49-F238E27FC236}">
                <a16:creationId xmlns:a16="http://schemas.microsoft.com/office/drawing/2014/main" id="{09668BFF-4227-7693-3ECD-1D04DE721F65}"/>
              </a:ext>
            </a:extLst>
          </p:cNvPr>
          <p:cNvSpPr>
            <a:spLocks noGrp="1"/>
          </p:cNvSpPr>
          <p:nvPr>
            <p:ph type="body" sz="quarter" idx="13"/>
          </p:nvPr>
        </p:nvSpPr>
        <p:spPr>
          <a:xfrm>
            <a:off x="1194859" y="1804459"/>
            <a:ext cx="9179983" cy="389467"/>
          </a:xfrm>
        </p:spPr>
        <p:txBody>
          <a:bodyPr anchor="b"/>
          <a:lstStyle/>
          <a:p>
            <a:pPr lvl="0"/>
            <a:r>
              <a:rPr lang="en-US" dirty="0"/>
              <a:t>Click to edit Master text styles</a:t>
            </a:r>
          </a:p>
        </p:txBody>
      </p:sp>
    </p:spTree>
    <p:extLst>
      <p:ext uri="{BB962C8B-B14F-4D97-AF65-F5344CB8AC3E}">
        <p14:creationId xmlns:p14="http://schemas.microsoft.com/office/powerpoint/2010/main" val="3892296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BFA7-001F-A678-E19D-8D2823729D5C}"/>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90395076-1138-E897-31D7-4D82C172255B}"/>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F60B50C-90EF-E120-9AA5-A1857D9D89CA}"/>
              </a:ext>
            </a:extLst>
          </p:cNvPr>
          <p:cNvSpPr>
            <a:spLocks noGrp="1"/>
          </p:cNvSpPr>
          <p:nvPr>
            <p:ph type="sldNum" sz="quarter" idx="11"/>
          </p:nvPr>
        </p:nvSpPr>
        <p:spPr/>
        <p:txBody>
          <a:body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20023107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395076-1138-E897-31D7-4D82C172255B}"/>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F60B50C-90EF-E120-9AA5-A1857D9D89CA}"/>
              </a:ext>
            </a:extLst>
          </p:cNvPr>
          <p:cNvSpPr>
            <a:spLocks noGrp="1"/>
          </p:cNvSpPr>
          <p:nvPr>
            <p:ph type="sldNum" sz="quarter" idx="11"/>
          </p:nvPr>
        </p:nvSpPr>
        <p:spPr/>
        <p:txBody>
          <a:body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3066737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17" y="2351157"/>
            <a:ext cx="8960219" cy="3862074"/>
          </a:xfrm>
        </p:spPr>
        <p:txBody>
          <a:bodyPr anchor="t">
            <a:norm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a:lvl1pPr>
          </a:lstStyle>
          <a:p>
            <a:r>
              <a:rPr lang="en-ID" dirty="0"/>
              <a:t>PRESENTATION TITLE</a:t>
            </a:r>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783792" y="1058042"/>
            <a:ext cx="5184775" cy="1197591"/>
          </a:xfrm>
        </p:spPr>
        <p:txBody>
          <a:bodyPr anchor="ctr"/>
          <a:lstStyle/>
          <a:p>
            <a:pPr lvl="0"/>
            <a:r>
              <a:rPr lang="en-US" dirty="0"/>
              <a:t>Click to edit Master text styles</a:t>
            </a:r>
          </a:p>
        </p:txBody>
      </p:sp>
      <p:sp>
        <p:nvSpPr>
          <p:cNvPr id="4" name="Text Placeholder 3">
            <a:extLst>
              <a:ext uri="{FF2B5EF4-FFF2-40B4-BE49-F238E27FC236}">
                <a16:creationId xmlns:a16="http://schemas.microsoft.com/office/drawing/2014/main" id="{72055F0A-AE99-D4F7-F93F-7BBD8D0FB674}"/>
              </a:ext>
            </a:extLst>
          </p:cNvPr>
          <p:cNvSpPr>
            <a:spLocks noGrp="1"/>
          </p:cNvSpPr>
          <p:nvPr>
            <p:ph type="body" sz="quarter" idx="13"/>
          </p:nvPr>
        </p:nvSpPr>
        <p:spPr>
          <a:xfrm>
            <a:off x="5783792" y="644525"/>
            <a:ext cx="5184775" cy="363008"/>
          </a:xfrm>
        </p:spPr>
        <p:txBody>
          <a:bodyPr anchor="b"/>
          <a:lstStyle/>
          <a:p>
            <a:pPr lvl="0"/>
            <a:r>
              <a:rPr lang="en-US" dirty="0"/>
              <a:t>Click to edit Master text styles</a:t>
            </a:r>
          </a:p>
        </p:txBody>
      </p:sp>
    </p:spTree>
    <p:extLst>
      <p:ext uri="{BB962C8B-B14F-4D97-AF65-F5344CB8AC3E}">
        <p14:creationId xmlns:p14="http://schemas.microsoft.com/office/powerpoint/2010/main" val="7915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DDD6-312F-9A46-1D23-A75A6629A8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ED65B6-E1D3-9DFC-8292-235ED9F33B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2761AA-6A18-98A1-13A9-8DB833D57A17}"/>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5" name="Footer Placeholder 4">
            <a:extLst>
              <a:ext uri="{FF2B5EF4-FFF2-40B4-BE49-F238E27FC236}">
                <a16:creationId xmlns:a16="http://schemas.microsoft.com/office/drawing/2014/main" id="{D1312C84-61F2-863A-22F6-C3219CA01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3DF6C-2A82-D86C-336D-2B90FAF0FD0C}"/>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14229252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779030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4640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47936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774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37420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4794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7949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04967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4219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380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1F55-26D6-A4A4-A51B-FC370B71D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BEFBF-7EC5-7860-91F7-36E3EA8148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8154C8-5F39-D52D-E194-F2EB5D2D1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6EEF6C-F7CA-CA49-5A5A-80CAC445AE6F}"/>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6" name="Footer Placeholder 5">
            <a:extLst>
              <a:ext uri="{FF2B5EF4-FFF2-40B4-BE49-F238E27FC236}">
                <a16:creationId xmlns:a16="http://schemas.microsoft.com/office/drawing/2014/main" id="{86B15B60-CF44-7186-8154-5D4116E71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025B2-4ADC-6208-EBE6-B07ED0FB594E}"/>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22490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40801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78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A469-C166-51FE-4415-28B94B72A2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BAE2C3-963A-5681-5607-297B1943AD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F1BA1-7FBA-073B-F17F-CE836A9093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C207E6-B354-DE21-682E-57F89275D3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9A824-8583-A3A7-11AA-543E3F1802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284AA8-FDF3-D76A-2212-D3438229DDCC}"/>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8" name="Footer Placeholder 7">
            <a:extLst>
              <a:ext uri="{FF2B5EF4-FFF2-40B4-BE49-F238E27FC236}">
                <a16:creationId xmlns:a16="http://schemas.microsoft.com/office/drawing/2014/main" id="{B600D103-F154-D958-2A76-A96CD4C985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A5009E-39F7-9E90-4E10-E1BDD02333E8}"/>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397732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786B-0D74-6820-A522-BDEC126160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A07B5A-E0A1-91AA-0C17-6F7290BE6410}"/>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4" name="Footer Placeholder 3">
            <a:extLst>
              <a:ext uri="{FF2B5EF4-FFF2-40B4-BE49-F238E27FC236}">
                <a16:creationId xmlns:a16="http://schemas.microsoft.com/office/drawing/2014/main" id="{A3BB9D09-91AC-861D-F431-D7B9B605FB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ACC925-DD0E-1DDF-5CBA-69F533564B0F}"/>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352899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77C15-C2ED-CE01-0BA8-195D4A3C7B88}"/>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3" name="Footer Placeholder 2">
            <a:extLst>
              <a:ext uri="{FF2B5EF4-FFF2-40B4-BE49-F238E27FC236}">
                <a16:creationId xmlns:a16="http://schemas.microsoft.com/office/drawing/2014/main" id="{259A0841-CF6B-1C4B-5B9C-6AF7F6B41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7AC8A-5B9A-C782-170E-9F62173FCD44}"/>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28751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52538-3E83-8581-5388-63437B016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FFA2AA-65D0-3290-41C7-A849977EB4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D5EC3F-6E63-CBE4-9DAD-3B0F56B43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47732-E821-5D32-BA5D-97FC5ABBF197}"/>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6" name="Footer Placeholder 5">
            <a:extLst>
              <a:ext uri="{FF2B5EF4-FFF2-40B4-BE49-F238E27FC236}">
                <a16:creationId xmlns:a16="http://schemas.microsoft.com/office/drawing/2014/main" id="{BD296788-DA61-48B8-ACA5-3E3A5F6BEE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A8299-4A84-74E8-8F17-51B3D19552CB}"/>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255892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51FC-C133-8320-E4EC-74E7667B1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2C4512-5C85-EA5C-461C-5C016E21C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8C67D3-88C6-56A9-FA64-4D376579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18703-8FD0-5CD0-F625-DCB42B5C7F73}"/>
              </a:ext>
            </a:extLst>
          </p:cNvPr>
          <p:cNvSpPr>
            <a:spLocks noGrp="1"/>
          </p:cNvSpPr>
          <p:nvPr>
            <p:ph type="dt" sz="half" idx="10"/>
          </p:nvPr>
        </p:nvSpPr>
        <p:spPr/>
        <p:txBody>
          <a:bodyPr/>
          <a:lstStyle/>
          <a:p>
            <a:fld id="{F494E0A0-D908-42A1-9BB8-A1BA532FC854}" type="datetimeFigureOut">
              <a:rPr lang="en-US" smtClean="0"/>
              <a:t>9/23/2024</a:t>
            </a:fld>
            <a:endParaRPr lang="en-US"/>
          </a:p>
        </p:txBody>
      </p:sp>
      <p:sp>
        <p:nvSpPr>
          <p:cNvPr id="6" name="Footer Placeholder 5">
            <a:extLst>
              <a:ext uri="{FF2B5EF4-FFF2-40B4-BE49-F238E27FC236}">
                <a16:creationId xmlns:a16="http://schemas.microsoft.com/office/drawing/2014/main" id="{788D73D5-915B-95FC-41D4-96968242CA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8DF0B-B1A5-4AA3-E3ED-CF7C8FBE29F0}"/>
              </a:ext>
            </a:extLst>
          </p:cNvPr>
          <p:cNvSpPr>
            <a:spLocks noGrp="1"/>
          </p:cNvSpPr>
          <p:nvPr>
            <p:ph type="sldNum" sz="quarter" idx="12"/>
          </p:nvPr>
        </p:nvSpPr>
        <p:spPr/>
        <p:txBody>
          <a:bodyPr/>
          <a:lstStyle/>
          <a:p>
            <a:fld id="{6D7586C5-B1CE-4969-BCBD-079DE5C3798D}" type="slidenum">
              <a:rPr lang="en-US" smtClean="0"/>
              <a:t>‹#›</a:t>
            </a:fld>
            <a:endParaRPr lang="en-US"/>
          </a:p>
        </p:txBody>
      </p:sp>
    </p:spTree>
    <p:extLst>
      <p:ext uri="{BB962C8B-B14F-4D97-AF65-F5344CB8AC3E}">
        <p14:creationId xmlns:p14="http://schemas.microsoft.com/office/powerpoint/2010/main" val="32859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89E50-D0C6-53F2-0EFC-D0D01FD21A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60B90B-81C4-71F6-90F6-B216513761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220B5-FCB1-B981-C7D3-5E3844C806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94E0A0-D908-42A1-9BB8-A1BA532FC854}" type="datetimeFigureOut">
              <a:rPr lang="en-US" smtClean="0"/>
              <a:t>9/23/2024</a:t>
            </a:fld>
            <a:endParaRPr lang="en-US"/>
          </a:p>
        </p:txBody>
      </p:sp>
      <p:sp>
        <p:nvSpPr>
          <p:cNvPr id="5" name="Footer Placeholder 4">
            <a:extLst>
              <a:ext uri="{FF2B5EF4-FFF2-40B4-BE49-F238E27FC236}">
                <a16:creationId xmlns:a16="http://schemas.microsoft.com/office/drawing/2014/main" id="{6F274651-C885-3509-B79B-3D1F4F3AD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B148456-F46C-612E-0A3C-B312AF7E5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7586C5-B1CE-4969-BCBD-079DE5C3798D}" type="slidenum">
              <a:rPr lang="en-US" smtClean="0"/>
              <a:t>‹#›</a:t>
            </a:fld>
            <a:endParaRPr lang="en-US"/>
          </a:p>
        </p:txBody>
      </p:sp>
    </p:spTree>
    <p:extLst>
      <p:ext uri="{BB962C8B-B14F-4D97-AF65-F5344CB8AC3E}">
        <p14:creationId xmlns:p14="http://schemas.microsoft.com/office/powerpoint/2010/main" val="3083926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A7B8A4-ABCC-D9A5-163D-95AADEB96E20}"/>
              </a:ext>
            </a:extLst>
          </p:cNvPr>
          <p:cNvSpPr/>
          <p:nvPr userDrawn="1"/>
        </p:nvSpPr>
        <p:spPr>
          <a:xfrm>
            <a:off x="11582400" y="0"/>
            <a:ext cx="609600"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Placeholder 1"/>
          <p:cNvSpPr>
            <a:spLocks noGrp="1"/>
          </p:cNvSpPr>
          <p:nvPr>
            <p:ph type="title"/>
          </p:nvPr>
        </p:nvSpPr>
        <p:spPr>
          <a:xfrm>
            <a:off x="599017" y="619624"/>
            <a:ext cx="10369550" cy="96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99017" y="1955207"/>
            <a:ext cx="10369550" cy="42831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829799" y="2011362"/>
            <a:ext cx="4114800" cy="365125"/>
          </a:xfrm>
          <a:prstGeom prst="rect">
            <a:avLst/>
          </a:prstGeom>
        </p:spPr>
        <p:txBody>
          <a:bodyPr vert="horz" lIns="91440" tIns="45720" rIns="91440" bIns="45720" rtlCol="0" anchor="ctr"/>
          <a:lstStyle>
            <a:lvl1pPr algn="r">
              <a:defRPr sz="1400" b="1">
                <a:solidFill>
                  <a:schemeClr val="bg1"/>
                </a:solidFill>
              </a:defRPr>
            </a:lvl1pPr>
          </a:lstStyle>
          <a:p>
            <a:r>
              <a:rPr lang="en-ID" dirty="0"/>
              <a:t>	PRESENTATION TITLE</a:t>
            </a:r>
          </a:p>
        </p:txBody>
      </p:sp>
      <p:sp>
        <p:nvSpPr>
          <p:cNvPr id="6" name="Slide Number Placeholder 5"/>
          <p:cNvSpPr>
            <a:spLocks noGrp="1"/>
          </p:cNvSpPr>
          <p:nvPr>
            <p:ph type="sldNum" sz="quarter" idx="4"/>
          </p:nvPr>
        </p:nvSpPr>
        <p:spPr>
          <a:xfrm>
            <a:off x="11584627" y="6367046"/>
            <a:ext cx="609600" cy="365125"/>
          </a:xfrm>
          <a:prstGeom prst="rect">
            <a:avLst/>
          </a:prstGeom>
        </p:spPr>
        <p:txBody>
          <a:bodyPr vert="horz" lIns="91440" tIns="45720" rIns="91440" bIns="45720" rtlCol="0" anchor="ctr"/>
          <a:lstStyle>
            <a:lvl1pPr algn="ctr">
              <a:defRPr sz="1210" b="1">
                <a:solidFill>
                  <a:schemeClr val="bg1"/>
                </a:solidFill>
              </a:defRPr>
            </a:lvl1p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72685383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7" r:id="rId5"/>
    <p:sldLayoutId id="2147483668" r:id="rId6"/>
    <p:sldLayoutId id="2147483669" r:id="rId7"/>
    <p:sldLayoutId id="2147483670" r:id="rId8"/>
    <p:sldLayoutId id="2147483672" r:id="rId9"/>
    <p:sldLayoutId id="2147483673" r:id="rId10"/>
    <p:sldLayoutId id="2147483671" r:id="rId11"/>
    <p:sldLayoutId id="2147483674" r:id="rId12"/>
    <p:sldLayoutId id="2147483675" r:id="rId13"/>
    <p:sldLayoutId id="2147483676" r:id="rId14"/>
    <p:sldLayoutId id="2147483677" r:id="rId15"/>
    <p:sldLayoutId id="2147483678" r:id="rId16"/>
    <p:sldLayoutId id="2147483679" r:id="rId17"/>
    <p:sldLayoutId id="2147483660" r:id="rId18"/>
    <p:sldLayoutId id="2147483680" r:id="rId19"/>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23"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12" indent="0" algn="l" defTabSz="914423" rtl="0" eaLnBrk="1" latinLnBrk="0" hangingPunct="1">
        <a:lnSpc>
          <a:spcPct val="130000"/>
        </a:lnSpc>
        <a:spcBef>
          <a:spcPts val="501"/>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23" indent="0" algn="l" defTabSz="914423" rtl="0" eaLnBrk="1" latinLnBrk="0" hangingPunct="1">
        <a:lnSpc>
          <a:spcPct val="130000"/>
        </a:lnSpc>
        <a:spcBef>
          <a:spcPts val="501"/>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35" indent="0" algn="l" defTabSz="914423" rtl="0" eaLnBrk="1" latinLnBrk="0" hangingPunct="1">
        <a:lnSpc>
          <a:spcPct val="130000"/>
        </a:lnSpc>
        <a:spcBef>
          <a:spcPts val="501"/>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45" indent="0" algn="l" defTabSz="914423" rtl="0" eaLnBrk="1" latinLnBrk="0" hangingPunct="1">
        <a:lnSpc>
          <a:spcPct val="130000"/>
        </a:lnSpc>
        <a:spcBef>
          <a:spcPts val="501"/>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663"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297"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3240">
          <p15:clr>
            <a:srgbClr val="F26B43"/>
          </p15:clr>
        </p15:guide>
        <p15:guide id="3" pos="10364">
          <p15:clr>
            <a:srgbClr val="F26B43"/>
          </p15:clr>
        </p15:guide>
        <p15:guide id="4" pos="5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9/23/2024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2752756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chart" Target="../charts/chart11.xml"/><Relationship Id="rId4" Type="http://schemas.openxmlformats.org/officeDocument/2006/relationships/chart" Target="../charts/char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chart" Target="../charts/chart14.xml"/><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chart" Target="../charts/chart17.xml"/><Relationship Id="rId4" Type="http://schemas.openxmlformats.org/officeDocument/2006/relationships/chart" Target="../charts/char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7.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7.xm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3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6" Type="http://schemas.openxmlformats.org/officeDocument/2006/relationships/image" Target="../media/image51.png"/><Relationship Id="rId5" Type="http://schemas.openxmlformats.org/officeDocument/2006/relationships/image" Target="../media/image46.sv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E6E6BE-4654-8E53-D65B-A645327346C2}"/>
              </a:ext>
            </a:extLst>
          </p:cNvPr>
          <p:cNvSpPr>
            <a:spLocks noGrp="1"/>
          </p:cNvSpPr>
          <p:nvPr>
            <p:ph type="ftr" sz="quarter" idx="11"/>
          </p:nvPr>
        </p:nvSpPr>
        <p:spPr/>
        <p:txBody>
          <a:bodyPr/>
          <a:lstStyle/>
          <a:p>
            <a:r>
              <a:rPr lang="en-ID"/>
              <a:t>GLOBAL MORTALITY TRENDS</a:t>
            </a:r>
            <a:endParaRPr lang="en-ID" dirty="0"/>
          </a:p>
        </p:txBody>
      </p:sp>
      <p:sp>
        <p:nvSpPr>
          <p:cNvPr id="6" name="Title 4">
            <a:extLst>
              <a:ext uri="{FF2B5EF4-FFF2-40B4-BE49-F238E27FC236}">
                <a16:creationId xmlns:a16="http://schemas.microsoft.com/office/drawing/2014/main" id="{964F0BA2-2F0B-71DE-68C1-F93FEED2CF4F}"/>
              </a:ext>
            </a:extLst>
          </p:cNvPr>
          <p:cNvSpPr>
            <a:spLocks noGrp="1"/>
          </p:cNvSpPr>
          <p:nvPr>
            <p:ph type="ctrTitle"/>
          </p:nvPr>
        </p:nvSpPr>
        <p:spPr>
          <a:xfrm>
            <a:off x="587064" y="4114801"/>
            <a:ext cx="8960219" cy="2157719"/>
          </a:xfrm>
        </p:spPr>
        <p:txBody>
          <a:bodyPr anchor="t" anchorCtr="0">
            <a:normAutofit fontScale="90000"/>
          </a:bodyPr>
          <a:lstStyle/>
          <a:p>
            <a:r>
              <a:rPr lang="en-GB" sz="7500" dirty="0"/>
              <a:t>GLOBAL MORTALITY TRENDS    </a:t>
            </a:r>
          </a:p>
        </p:txBody>
      </p:sp>
      <p:cxnSp>
        <p:nvCxnSpPr>
          <p:cNvPr id="7" name="Straight Connector 6">
            <a:extLst>
              <a:ext uri="{FF2B5EF4-FFF2-40B4-BE49-F238E27FC236}">
                <a16:creationId xmlns:a16="http://schemas.microsoft.com/office/drawing/2014/main" id="{6577D1BE-856B-C88B-CF23-DD9470860A2A}"/>
              </a:ext>
            </a:extLst>
          </p:cNvPr>
          <p:cNvCxnSpPr>
            <a:cxnSpLocks/>
          </p:cNvCxnSpPr>
          <p:nvPr/>
        </p:nvCxnSpPr>
        <p:spPr>
          <a:xfrm>
            <a:off x="694583" y="3947073"/>
            <a:ext cx="1495047"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8" name="Image 0" descr="preencoded.png">
            <a:extLst>
              <a:ext uri="{FF2B5EF4-FFF2-40B4-BE49-F238E27FC236}">
                <a16:creationId xmlns:a16="http://schemas.microsoft.com/office/drawing/2014/main" id="{D3A762FB-A860-CB89-05D1-FDF49C58D2AD}"/>
              </a:ext>
            </a:extLst>
          </p:cNvPr>
          <p:cNvPicPr>
            <a:picLocks noChangeAspect="1"/>
          </p:cNvPicPr>
          <p:nvPr/>
        </p:nvPicPr>
        <p:blipFill>
          <a:blip r:embed="rId2"/>
          <a:stretch>
            <a:fillRect/>
          </a:stretch>
        </p:blipFill>
        <p:spPr>
          <a:xfrm>
            <a:off x="7526088" y="1"/>
            <a:ext cx="4543674" cy="6858000"/>
          </a:xfrm>
          <a:prstGeom prst="rect">
            <a:avLst/>
          </a:prstGeom>
        </p:spPr>
      </p:pic>
      <p:pic>
        <p:nvPicPr>
          <p:cNvPr id="9" name="Image 1" descr="preencoded.png">
            <a:extLst>
              <a:ext uri="{FF2B5EF4-FFF2-40B4-BE49-F238E27FC236}">
                <a16:creationId xmlns:a16="http://schemas.microsoft.com/office/drawing/2014/main" id="{27491FA8-C027-1072-3D93-4B6666CF4DA2}"/>
              </a:ext>
            </a:extLst>
          </p:cNvPr>
          <p:cNvPicPr>
            <a:picLocks noChangeAspect="1"/>
          </p:cNvPicPr>
          <p:nvPr/>
        </p:nvPicPr>
        <p:blipFill>
          <a:blip r:embed="rId3"/>
          <a:stretch>
            <a:fillRect/>
          </a:stretch>
        </p:blipFill>
        <p:spPr>
          <a:xfrm>
            <a:off x="5748337" y="6195563"/>
            <a:ext cx="347663" cy="347663"/>
          </a:xfrm>
          <a:prstGeom prst="rect">
            <a:avLst/>
          </a:prstGeom>
        </p:spPr>
      </p:pic>
      <p:sp>
        <p:nvSpPr>
          <p:cNvPr id="10" name="Text 3">
            <a:extLst>
              <a:ext uri="{FF2B5EF4-FFF2-40B4-BE49-F238E27FC236}">
                <a16:creationId xmlns:a16="http://schemas.microsoft.com/office/drawing/2014/main" id="{E63706A2-A596-9D44-2CEA-DCD43B5E4CA0}"/>
              </a:ext>
            </a:extLst>
          </p:cNvPr>
          <p:cNvSpPr/>
          <p:nvPr/>
        </p:nvSpPr>
        <p:spPr>
          <a:xfrm>
            <a:off x="6217454" y="6159053"/>
            <a:ext cx="2279571" cy="396835"/>
          </a:xfrm>
          <a:prstGeom prst="rect">
            <a:avLst/>
          </a:prstGeom>
          <a:noFill/>
          <a:ln/>
        </p:spPr>
        <p:txBody>
          <a:bodyPr wrap="none" lIns="0" tIns="0" rIns="0" bIns="0" rtlCol="0" anchor="t"/>
          <a:lstStyle/>
          <a:p>
            <a:pPr marL="0" indent="0" algn="l">
              <a:lnSpc>
                <a:spcPts val="3100"/>
              </a:lnSpc>
              <a:buNone/>
            </a:pPr>
            <a:r>
              <a:rPr lang="en-US" sz="2200" b="1" dirty="0">
                <a:latin typeface="Roboto" pitchFamily="34" charset="0"/>
                <a:ea typeface="Roboto" pitchFamily="34" charset="-122"/>
                <a:cs typeface="Roboto" pitchFamily="34" charset="-120"/>
              </a:rPr>
              <a:t>by Youssef Fahmy</a:t>
            </a:r>
            <a:endParaRPr lang="en-US" sz="2200" dirty="0"/>
          </a:p>
        </p:txBody>
      </p:sp>
    </p:spTree>
    <p:extLst>
      <p:ext uri="{BB962C8B-B14F-4D97-AF65-F5344CB8AC3E}">
        <p14:creationId xmlns:p14="http://schemas.microsoft.com/office/powerpoint/2010/main" val="354308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2438400"/>
          <a:ext cx="10363200" cy="3669792"/>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CONTINENT</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TOP COUNTRY</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TOTAL DEATHS (MILLIONS)</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Africa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Nigeria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10.50</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Asia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China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265.41</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Europe</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Germany</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36.85</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North America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United States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71.19</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Oceania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Australia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16.79</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South America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Brazil</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32.78</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 name="Text 0"/>
          <p:cNvSpPr/>
          <p:nvPr/>
        </p:nvSpPr>
        <p:spPr>
          <a:xfrm>
            <a:off x="0" y="234778"/>
            <a:ext cx="11569700" cy="1495168"/>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buNone/>
            </a:pPr>
            <a:r>
              <a:rPr lang="en-US" sz="4400" dirty="0">
                <a:latin typeface="Montserrat ExtraBold"/>
              </a:rPr>
              <a:t>TOP COUNTRIES IN DEATH BY CONTINENT</a:t>
            </a:r>
          </a:p>
          <a:p>
            <a:pPr marL="0" indent="0">
              <a:buNone/>
            </a:pPr>
            <a:endParaRPr lang="en-US" sz="4400" dirty="0">
              <a:latin typeface="Montserrat ExtraBold"/>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10</a:t>
            </a:fld>
            <a:endParaRPr lang="en-US" sz="1210">
              <a:solidFill>
                <a:srgbClr val="000000"/>
              </a:solidFill>
              <a:latin typeface="Open Sans"/>
              <a:ea typeface="Open Sans"/>
              <a:cs typeface="Open Sans"/>
            </a:endParaRPr>
          </a:p>
        </p:txBody>
      </p:sp>
      <p:sp>
        <p:nvSpPr>
          <p:cNvPr id="5" name="Footer Placeholder 2">
            <a:extLst>
              <a:ext uri="{FF2B5EF4-FFF2-40B4-BE49-F238E27FC236}">
                <a16:creationId xmlns:a16="http://schemas.microsoft.com/office/drawing/2014/main" id="{870EA443-A6A2-1FF9-1663-3F48E2173962}"/>
              </a:ext>
            </a:extLst>
          </p:cNvPr>
          <p:cNvSpPr txBox="1">
            <a:spLocks/>
          </p:cNvSpPr>
          <p:nvPr/>
        </p:nvSpPr>
        <p:spPr>
          <a:xfrm rot="16200000">
            <a:off x="9179022" y="3080652"/>
            <a:ext cx="5512875" cy="36757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rtl="0" eaLnBrk="1" latinLnBrk="0" hangingPunct="1"/>
            <a:r>
              <a:rPr lang="en-US" dirty="0">
                <a:solidFill>
                  <a:schemeClr val="bg2"/>
                </a:solidFill>
                <a:latin typeface="Montserrat ExtraBold" panose="00000900000000000000" pitchFamily="2" charset="0"/>
              </a:rPr>
              <a:t>TOP</a:t>
            </a:r>
            <a:r>
              <a:rPr lang="en-US" sz="1800" kern="1200" dirty="0">
                <a:solidFill>
                  <a:srgbClr val="FFFFFF"/>
                </a:solidFill>
                <a:effectLst/>
                <a:latin typeface="Montserrat ExtraBold" panose="00000900000000000000" pitchFamily="2" charset="0"/>
                <a:ea typeface="+mn-ea"/>
                <a:cs typeface="+mn-cs"/>
              </a:rPr>
              <a:t> </a:t>
            </a:r>
            <a:r>
              <a:rPr lang="en-US" dirty="0">
                <a:solidFill>
                  <a:schemeClr val="bg2"/>
                </a:solidFill>
                <a:latin typeface="Montserrat ExtraBold" panose="00000900000000000000" pitchFamily="2" charset="0"/>
              </a:rPr>
              <a:t>COUNTRIES IN DEATH BY CONTINENT</a:t>
            </a:r>
          </a:p>
        </p:txBody>
      </p:sp>
    </p:spTree>
    <p:extLst>
      <p:ext uri="{BB962C8B-B14F-4D97-AF65-F5344CB8AC3E}">
        <p14:creationId xmlns:p14="http://schemas.microsoft.com/office/powerpoint/2010/main" val="264810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3973-ABF0-5722-3291-C58EBF55AD99}"/>
              </a:ext>
            </a:extLst>
          </p:cNvPr>
          <p:cNvSpPr>
            <a:spLocks noGrp="1"/>
          </p:cNvSpPr>
          <p:nvPr>
            <p:ph type="title"/>
          </p:nvPr>
        </p:nvSpPr>
        <p:spPr/>
        <p:txBody>
          <a:bodyPr/>
          <a:lstStyle/>
          <a:p>
            <a:r>
              <a:rPr lang="en-US" dirty="0"/>
              <a:t>CAUSES OF DEATH OVERVIEW</a:t>
            </a:r>
          </a:p>
        </p:txBody>
      </p:sp>
      <p:sp>
        <p:nvSpPr>
          <p:cNvPr id="3" name="Footer Placeholder 2">
            <a:extLst>
              <a:ext uri="{FF2B5EF4-FFF2-40B4-BE49-F238E27FC236}">
                <a16:creationId xmlns:a16="http://schemas.microsoft.com/office/drawing/2014/main" id="{FFCAB9E5-9DD9-C0D9-1DE2-C21944423992}"/>
              </a:ext>
            </a:extLst>
          </p:cNvPr>
          <p:cNvSpPr>
            <a:spLocks noGrp="1"/>
          </p:cNvSpPr>
          <p:nvPr>
            <p:ph type="ftr" sz="quarter" idx="10"/>
          </p:nvPr>
        </p:nvSpPr>
        <p:spPr>
          <a:xfrm rot="16200000">
            <a:off x="9833415" y="3442559"/>
            <a:ext cx="4114800" cy="365125"/>
          </a:xfrm>
        </p:spPr>
        <p:txBody>
          <a:bodyPr/>
          <a:lstStyle/>
          <a:p>
            <a:r>
              <a:rPr lang="en-US" sz="1800" dirty="0">
                <a:solidFill>
                  <a:schemeClr val="bg2"/>
                </a:solidFill>
                <a:latin typeface="Montserrat ExtraBold" panose="00000900000000000000" pitchFamily="2" charset="0"/>
              </a:rPr>
              <a:t>CAUSES OF DEATH OVERVIEW</a:t>
            </a:r>
            <a:endParaRPr lang="en-ID" sz="1800" dirty="0">
              <a:solidFill>
                <a:schemeClr val="bg2"/>
              </a:solidFill>
              <a:latin typeface="Montserrat ExtraBold" panose="00000900000000000000" pitchFamily="2" charset="0"/>
            </a:endParaRPr>
          </a:p>
        </p:txBody>
      </p:sp>
      <p:sp>
        <p:nvSpPr>
          <p:cNvPr id="4" name="Slide Number Placeholder 3">
            <a:extLst>
              <a:ext uri="{FF2B5EF4-FFF2-40B4-BE49-F238E27FC236}">
                <a16:creationId xmlns:a16="http://schemas.microsoft.com/office/drawing/2014/main" id="{0973AA13-C410-1B99-3113-31B03A0DEABD}"/>
              </a:ext>
            </a:extLst>
          </p:cNvPr>
          <p:cNvSpPr>
            <a:spLocks noGrp="1"/>
          </p:cNvSpPr>
          <p:nvPr>
            <p:ph type="sldNum" sz="quarter" idx="11"/>
          </p:nvPr>
        </p:nvSpPr>
        <p:spPr/>
        <p:txBody>
          <a:bodyPr/>
          <a:lstStyle/>
          <a:p>
            <a:fld id="{CF6F24BE-8BEB-403A-BDCC-38E201D0662D}" type="slidenum">
              <a:rPr lang="en-ID" smtClean="0"/>
              <a:pPr/>
              <a:t>11</a:t>
            </a:fld>
            <a:endParaRPr lang="en-ID" dirty="0"/>
          </a:p>
        </p:txBody>
      </p:sp>
      <p:sp>
        <p:nvSpPr>
          <p:cNvPr id="5" name="Text Placeholder 4">
            <a:extLst>
              <a:ext uri="{FF2B5EF4-FFF2-40B4-BE49-F238E27FC236}">
                <a16:creationId xmlns:a16="http://schemas.microsoft.com/office/drawing/2014/main" id="{481D4D33-D9C2-9118-4BAB-C6F290C0E853}"/>
              </a:ext>
            </a:extLst>
          </p:cNvPr>
          <p:cNvSpPr>
            <a:spLocks noGrp="1"/>
          </p:cNvSpPr>
          <p:nvPr>
            <p:ph type="body" sz="quarter" idx="13"/>
          </p:nvPr>
        </p:nvSpPr>
        <p:spPr/>
        <p:txBody>
          <a:bodyPr/>
          <a:lstStyle/>
          <a:p>
            <a:r>
              <a:rPr lang="en-US" dirty="0"/>
              <a:t>Chronic diseases, such as diabetes, remain from leading causes of death worldwide. The increase in life expectancy has led to a rise in these health conditions. Prevention and management strategies are essential for reducing mortality rates. Public awareness campaigns can also help mitigate the impact of these diseases.</a:t>
            </a:r>
          </a:p>
        </p:txBody>
      </p:sp>
      <p:sp>
        <p:nvSpPr>
          <p:cNvPr id="6" name="Text Placeholder 5">
            <a:extLst>
              <a:ext uri="{FF2B5EF4-FFF2-40B4-BE49-F238E27FC236}">
                <a16:creationId xmlns:a16="http://schemas.microsoft.com/office/drawing/2014/main" id="{15E57E7C-C290-1FA2-B0D1-C17F64E09959}"/>
              </a:ext>
            </a:extLst>
          </p:cNvPr>
          <p:cNvSpPr>
            <a:spLocks noGrp="1"/>
          </p:cNvSpPr>
          <p:nvPr>
            <p:ph type="body" sz="quarter" idx="14"/>
          </p:nvPr>
        </p:nvSpPr>
        <p:spPr/>
        <p:txBody>
          <a:bodyPr/>
          <a:lstStyle/>
          <a:p>
            <a:r>
              <a:rPr lang="en-US"/>
              <a:t>Infectious diseases pose a significant threat, particularly in lower-income regions with limited healthcare access. Conditions like HIV/AIDS and tuberculosis continue to contribute to mortality rates. Vaccinations and improved sanitation are critical in combating these diseases. International cooperation is necessary to address health disparities.</a:t>
            </a:r>
          </a:p>
        </p:txBody>
      </p:sp>
      <p:sp>
        <p:nvSpPr>
          <p:cNvPr id="7" name="Text Placeholder 6">
            <a:extLst>
              <a:ext uri="{FF2B5EF4-FFF2-40B4-BE49-F238E27FC236}">
                <a16:creationId xmlns:a16="http://schemas.microsoft.com/office/drawing/2014/main" id="{7B674253-4D2B-55F2-3166-B2B2DF1165F6}"/>
              </a:ext>
            </a:extLst>
          </p:cNvPr>
          <p:cNvSpPr>
            <a:spLocks noGrp="1"/>
          </p:cNvSpPr>
          <p:nvPr>
            <p:ph type="body" sz="quarter" idx="16"/>
          </p:nvPr>
        </p:nvSpPr>
        <p:spPr/>
        <p:txBody>
          <a:bodyPr/>
          <a:lstStyle/>
          <a:p>
            <a:r>
              <a:rPr lang="en-US"/>
              <a:t>CHRONIC DISEASES</a:t>
            </a:r>
          </a:p>
        </p:txBody>
      </p:sp>
      <p:sp>
        <p:nvSpPr>
          <p:cNvPr id="8" name="Text Placeholder 7">
            <a:extLst>
              <a:ext uri="{FF2B5EF4-FFF2-40B4-BE49-F238E27FC236}">
                <a16:creationId xmlns:a16="http://schemas.microsoft.com/office/drawing/2014/main" id="{65CA9815-9752-C19D-3054-9EA5B9EB3FE8}"/>
              </a:ext>
            </a:extLst>
          </p:cNvPr>
          <p:cNvSpPr>
            <a:spLocks noGrp="1"/>
          </p:cNvSpPr>
          <p:nvPr>
            <p:ph type="body" sz="quarter" idx="17"/>
          </p:nvPr>
        </p:nvSpPr>
        <p:spPr/>
        <p:txBody>
          <a:bodyPr/>
          <a:lstStyle/>
          <a:p>
            <a:r>
              <a:rPr lang="en-US"/>
              <a:t>INFECTIOUS DISEASES</a:t>
            </a:r>
          </a:p>
        </p:txBody>
      </p:sp>
      <p:sp>
        <p:nvSpPr>
          <p:cNvPr id="9" name="Text Placeholder 8">
            <a:extLst>
              <a:ext uri="{FF2B5EF4-FFF2-40B4-BE49-F238E27FC236}">
                <a16:creationId xmlns:a16="http://schemas.microsoft.com/office/drawing/2014/main" id="{262B01DB-DD83-5579-021E-969D4A664C9C}"/>
              </a:ext>
            </a:extLst>
          </p:cNvPr>
          <p:cNvSpPr>
            <a:spLocks noGrp="1"/>
          </p:cNvSpPr>
          <p:nvPr>
            <p:ph type="body" sz="quarter" idx="18"/>
          </p:nvPr>
        </p:nvSpPr>
        <p:spPr/>
        <p:txBody>
          <a:bodyPr/>
          <a:lstStyle/>
          <a:p>
            <a:r>
              <a:rPr lang="en-US"/>
              <a:t>ACCIDENTS AND VIOLENCE</a:t>
            </a:r>
          </a:p>
        </p:txBody>
      </p:sp>
      <p:sp>
        <p:nvSpPr>
          <p:cNvPr id="10" name="Text Placeholder 9">
            <a:extLst>
              <a:ext uri="{FF2B5EF4-FFF2-40B4-BE49-F238E27FC236}">
                <a16:creationId xmlns:a16="http://schemas.microsoft.com/office/drawing/2014/main" id="{183A5436-674C-8E0E-CA72-0A61509F76D4}"/>
              </a:ext>
            </a:extLst>
          </p:cNvPr>
          <p:cNvSpPr>
            <a:spLocks noGrp="1"/>
          </p:cNvSpPr>
          <p:nvPr>
            <p:ph type="body" sz="quarter" idx="19"/>
          </p:nvPr>
        </p:nvSpPr>
        <p:spPr/>
        <p:txBody>
          <a:bodyPr/>
          <a:lstStyle/>
          <a:p>
            <a:r>
              <a:rPr lang="en-US"/>
              <a:t>Accidental deaths and violence account for a large portion of mortality, particularly among younger populations. Traffic accidents and homicides significantly impact global death statistics. In addition to traffic safety measures, addressing social issues can help reduce violence. Increasing safety regulations can mitigate these accidental deaths.</a:t>
            </a:r>
          </a:p>
        </p:txBody>
      </p:sp>
    </p:spTree>
    <p:extLst>
      <p:ext uri="{BB962C8B-B14F-4D97-AF65-F5344CB8AC3E}">
        <p14:creationId xmlns:p14="http://schemas.microsoft.com/office/powerpoint/2010/main" val="2701292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CB8C-6FFD-E262-8FAB-0AA7ADEA0998}"/>
              </a:ext>
            </a:extLst>
          </p:cNvPr>
          <p:cNvSpPr>
            <a:spLocks noGrp="1"/>
          </p:cNvSpPr>
          <p:nvPr>
            <p:ph type="title"/>
          </p:nvPr>
        </p:nvSpPr>
        <p:spPr/>
        <p:txBody>
          <a:bodyPr/>
          <a:lstStyle/>
          <a:p>
            <a:r>
              <a:rPr lang="en-US" dirty="0"/>
              <a:t>AVG TOP 5 DEATH CAUSES</a:t>
            </a:r>
          </a:p>
        </p:txBody>
      </p:sp>
      <p:sp>
        <p:nvSpPr>
          <p:cNvPr id="4" name="Slide Number Placeholder 3">
            <a:extLst>
              <a:ext uri="{FF2B5EF4-FFF2-40B4-BE49-F238E27FC236}">
                <a16:creationId xmlns:a16="http://schemas.microsoft.com/office/drawing/2014/main" id="{4AD62D93-DCB9-3E57-23A8-AA64D0236E8E}"/>
              </a:ext>
            </a:extLst>
          </p:cNvPr>
          <p:cNvSpPr>
            <a:spLocks noGrp="1"/>
          </p:cNvSpPr>
          <p:nvPr>
            <p:ph type="sldNum" sz="quarter" idx="11"/>
          </p:nvPr>
        </p:nvSpPr>
        <p:spPr/>
        <p:txBody>
          <a:bodyPr/>
          <a:lstStyle/>
          <a:p>
            <a:fld id="{CF6F24BE-8BEB-403A-BDCC-38E201D0662D}" type="slidenum">
              <a:rPr lang="en-ID" smtClean="0"/>
              <a:pPr/>
              <a:t>12</a:t>
            </a:fld>
            <a:endParaRPr lang="en-ID"/>
          </a:p>
        </p:txBody>
      </p:sp>
      <p:pic>
        <p:nvPicPr>
          <p:cNvPr id="8" name="Picture Placeholder 7">
            <a:extLst>
              <a:ext uri="{FF2B5EF4-FFF2-40B4-BE49-F238E27FC236}">
                <a16:creationId xmlns:a16="http://schemas.microsoft.com/office/drawing/2014/main" id="{15C2E079-3F15-5A01-A5AF-172D835A5932}"/>
              </a:ext>
            </a:extLst>
          </p:cNvPr>
          <p:cNvPicPr>
            <a:picLocks noGrp="1" noChangeAspect="1"/>
          </p:cNvPicPr>
          <p:nvPr>
            <p:ph type="pic" sz="quarter" idx="12"/>
          </p:nvPr>
        </p:nvPicPr>
        <p:blipFill>
          <a:blip r:embed="rId2"/>
          <a:srcRect l="21798" r="21798"/>
          <a:stretch>
            <a:fillRect/>
          </a:stretch>
        </p:blipFill>
        <p:spPr/>
      </p:pic>
      <p:sp>
        <p:nvSpPr>
          <p:cNvPr id="6" name="Text Placeholder 5">
            <a:extLst>
              <a:ext uri="{FF2B5EF4-FFF2-40B4-BE49-F238E27FC236}">
                <a16:creationId xmlns:a16="http://schemas.microsoft.com/office/drawing/2014/main" id="{667F0BE4-BF6D-51E0-0E8F-6DCD45BDCE9B}"/>
              </a:ext>
            </a:extLst>
          </p:cNvPr>
          <p:cNvSpPr>
            <a:spLocks noGrp="1"/>
          </p:cNvSpPr>
          <p:nvPr>
            <p:ph type="body" sz="quarter" idx="13"/>
          </p:nvPr>
        </p:nvSpPr>
        <p:spPr/>
        <p:txBody>
          <a:bodyPr/>
          <a:lstStyle/>
          <a:p>
            <a:r>
              <a:rPr lang="en-US" dirty="0"/>
              <a:t>The leading causes of death globally are primarily related to chronic diseases. Cardiovascular Diseases top the list with average deaths of 73.16K annually. Following these are Chronic Respiratory Diseases at 17.09K and Lower Respiratory Infections at 13.69K. Neonatal Disorders and Neoplasms also contribute significantly with 12.56K and 37.54K deaths respectively, highlighting the urgent need for targeted health interventions.</a:t>
            </a:r>
          </a:p>
        </p:txBody>
      </p:sp>
      <p:sp>
        <p:nvSpPr>
          <p:cNvPr id="7" name="Text Placeholder 6">
            <a:extLst>
              <a:ext uri="{FF2B5EF4-FFF2-40B4-BE49-F238E27FC236}">
                <a16:creationId xmlns:a16="http://schemas.microsoft.com/office/drawing/2014/main" id="{740CFD3F-68B5-21A6-662E-B4BA977D49C7}"/>
              </a:ext>
            </a:extLst>
          </p:cNvPr>
          <p:cNvSpPr>
            <a:spLocks noGrp="1"/>
          </p:cNvSpPr>
          <p:nvPr>
            <p:ph type="body" sz="quarter" idx="14"/>
          </p:nvPr>
        </p:nvSpPr>
        <p:spPr/>
        <p:txBody>
          <a:bodyPr/>
          <a:lstStyle/>
          <a:p>
            <a:r>
              <a:rPr lang="en-US" dirty="0"/>
              <a:t>TOP 5 CAUSES OF DEATH</a:t>
            </a:r>
          </a:p>
        </p:txBody>
      </p:sp>
      <p:sp>
        <p:nvSpPr>
          <p:cNvPr id="9" name="Footer Placeholder 2">
            <a:extLst>
              <a:ext uri="{FF2B5EF4-FFF2-40B4-BE49-F238E27FC236}">
                <a16:creationId xmlns:a16="http://schemas.microsoft.com/office/drawing/2014/main" id="{E5CE891C-2BD3-C068-6ECD-ABA82D5E9677}"/>
              </a:ext>
            </a:extLst>
          </p:cNvPr>
          <p:cNvSpPr txBox="1">
            <a:spLocks/>
          </p:cNvSpPr>
          <p:nvPr/>
        </p:nvSpPr>
        <p:spPr>
          <a:xfrm rot="16200000">
            <a:off x="9939338" y="283836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TOP 4 CAUSES OF DEATH</a:t>
            </a:r>
          </a:p>
        </p:txBody>
      </p:sp>
    </p:spTree>
    <p:extLst>
      <p:ext uri="{BB962C8B-B14F-4D97-AF65-F5344CB8AC3E}">
        <p14:creationId xmlns:p14="http://schemas.microsoft.com/office/powerpoint/2010/main" val="41914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0"/>
          <p:cNvGraphicFramePr/>
          <p:nvPr/>
        </p:nvGraphicFramePr>
        <p:xfrm>
          <a:off x="749300" y="1727200"/>
          <a:ext cx="2032000" cy="167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nvGraphicFramePr>
        <p:xfrm>
          <a:off x="8724900" y="1739900"/>
          <a:ext cx="2032000" cy="167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nvGraphicFramePr>
        <p:xfrm>
          <a:off x="3365500" y="1739900"/>
          <a:ext cx="2032000" cy="1676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3"/>
          <p:cNvGraphicFramePr/>
          <p:nvPr/>
        </p:nvGraphicFramePr>
        <p:xfrm>
          <a:off x="6146800" y="1739900"/>
          <a:ext cx="2032000" cy="1676400"/>
        </p:xfrm>
        <a:graphic>
          <a:graphicData uri="http://schemas.openxmlformats.org/drawingml/2006/chart">
            <c:chart xmlns:c="http://schemas.openxmlformats.org/drawingml/2006/chart" xmlns:r="http://schemas.openxmlformats.org/officeDocument/2006/relationships" r:id="rId6"/>
          </a:graphicData>
        </a:graphic>
      </p:graphicFrame>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13</a:t>
            </a:fld>
            <a:endParaRPr lang="en-US" sz="1210">
              <a:solidFill>
                <a:srgbClr val="000000"/>
              </a:solidFill>
              <a:latin typeface="Open Sans"/>
              <a:ea typeface="Open Sans"/>
              <a:cs typeface="Open Sans"/>
            </a:endParaRPr>
          </a:p>
        </p:txBody>
      </p:sp>
      <p:sp>
        <p:nvSpPr>
          <p:cNvPr id="6" name="TextBox 5">
            <a:extLst>
              <a:ext uri="{FF2B5EF4-FFF2-40B4-BE49-F238E27FC236}">
                <a16:creationId xmlns:a16="http://schemas.microsoft.com/office/drawing/2014/main" id="{8A00227A-5BD8-4D71-B4CB-08E51FC77286}"/>
              </a:ext>
            </a:extLst>
          </p:cNvPr>
          <p:cNvSpPr txBox="1"/>
          <p:nvPr/>
        </p:nvSpPr>
        <p:spPr>
          <a:xfrm>
            <a:off x="596900" y="571500"/>
            <a:ext cx="10363200" cy="769441"/>
          </a:xfrm>
          <a:prstGeom prst="rect">
            <a:avLst/>
          </a:prstGeom>
          <a:noFill/>
        </p:spPr>
        <p:txBody>
          <a:bodyPr vertOverflow="overflow" vert="horz" wrap="square" rtlCol="0" anchor="t" anchorCtr="0">
            <a:spAutoFit/>
          </a:bodyPr>
          <a:lstStyle/>
          <a:p>
            <a:r>
              <a:rPr lang="en-US" sz="4400" dirty="0">
                <a:latin typeface="Montserrat ExtraBold"/>
              </a:rPr>
              <a:t>LEADING CAUSES OF DEATH</a:t>
            </a:r>
          </a:p>
        </p:txBody>
      </p:sp>
      <p:sp>
        <p:nvSpPr>
          <p:cNvPr id="7" name="TextBox 6">
            <a:extLst>
              <a:ext uri="{FF2B5EF4-FFF2-40B4-BE49-F238E27FC236}">
                <a16:creationId xmlns:a16="http://schemas.microsoft.com/office/drawing/2014/main" id="{5ADFE0A2-D2F9-4152-B00F-870B979F0271}"/>
              </a:ext>
            </a:extLst>
          </p:cNvPr>
          <p:cNvSpPr txBox="1"/>
          <p:nvPr/>
        </p:nvSpPr>
        <p:spPr>
          <a:xfrm>
            <a:off x="13081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30%</a:t>
            </a:r>
          </a:p>
        </p:txBody>
      </p:sp>
      <p:sp>
        <p:nvSpPr>
          <p:cNvPr id="8" name="TextBox 7">
            <a:extLst>
              <a:ext uri="{FF2B5EF4-FFF2-40B4-BE49-F238E27FC236}">
                <a16:creationId xmlns:a16="http://schemas.microsoft.com/office/drawing/2014/main" id="{1F45F25D-1636-47B1-B8F9-B323C0B6707D}"/>
              </a:ext>
            </a:extLst>
          </p:cNvPr>
          <p:cNvSpPr txBox="1"/>
          <p:nvPr/>
        </p:nvSpPr>
        <p:spPr>
          <a:xfrm>
            <a:off x="66929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7%</a:t>
            </a:r>
          </a:p>
        </p:txBody>
      </p:sp>
      <p:sp>
        <p:nvSpPr>
          <p:cNvPr id="9" name="TextBox 8">
            <a:extLst>
              <a:ext uri="{FF2B5EF4-FFF2-40B4-BE49-F238E27FC236}">
                <a16:creationId xmlns:a16="http://schemas.microsoft.com/office/drawing/2014/main" id="{A338CC95-AD0F-40F4-917D-4114563188BE}"/>
              </a:ext>
            </a:extLst>
          </p:cNvPr>
          <p:cNvSpPr txBox="1"/>
          <p:nvPr/>
        </p:nvSpPr>
        <p:spPr>
          <a:xfrm>
            <a:off x="39116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16%</a:t>
            </a:r>
          </a:p>
        </p:txBody>
      </p:sp>
      <p:sp>
        <p:nvSpPr>
          <p:cNvPr id="10" name="TextBox 9">
            <a:extLst>
              <a:ext uri="{FF2B5EF4-FFF2-40B4-BE49-F238E27FC236}">
                <a16:creationId xmlns:a16="http://schemas.microsoft.com/office/drawing/2014/main" id="{6CE44A17-39DC-4C32-AF28-1CE5243FD3D3}"/>
              </a:ext>
            </a:extLst>
          </p:cNvPr>
          <p:cNvSpPr txBox="1"/>
          <p:nvPr/>
        </p:nvSpPr>
        <p:spPr>
          <a:xfrm>
            <a:off x="92837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6%</a:t>
            </a:r>
          </a:p>
        </p:txBody>
      </p:sp>
      <p:sp>
        <p:nvSpPr>
          <p:cNvPr id="11" name="TextBox 10">
            <a:extLst>
              <a:ext uri="{FF2B5EF4-FFF2-40B4-BE49-F238E27FC236}">
                <a16:creationId xmlns:a16="http://schemas.microsoft.com/office/drawing/2014/main" id="{95F6F508-D69A-4113-ADA3-E92F874597F8}"/>
              </a:ext>
            </a:extLst>
          </p:cNvPr>
          <p:cNvSpPr txBox="1"/>
          <p:nvPr/>
        </p:nvSpPr>
        <p:spPr>
          <a:xfrm>
            <a:off x="571500" y="3530600"/>
            <a:ext cx="2387600" cy="482600"/>
          </a:xfrm>
          <a:prstGeom prst="rect">
            <a:avLst/>
          </a:prstGeom>
          <a:noFill/>
        </p:spPr>
        <p:txBody>
          <a:bodyPr vertOverflow="overflow" vert="horz" wrap="square" rtlCol="0" anchor="b" anchorCtr="1">
            <a:spAutoFit/>
          </a:bodyPr>
          <a:lstStyle/>
          <a:p>
            <a:pPr algn="ctr"/>
            <a:r>
              <a:rPr lang="en-US" sz="1250" b="1" dirty="0"/>
              <a:t>CARDIOVASCULAR DISEASES</a:t>
            </a:r>
          </a:p>
        </p:txBody>
      </p:sp>
      <p:sp>
        <p:nvSpPr>
          <p:cNvPr id="12" name="TextBox 11">
            <a:extLst>
              <a:ext uri="{FF2B5EF4-FFF2-40B4-BE49-F238E27FC236}">
                <a16:creationId xmlns:a16="http://schemas.microsoft.com/office/drawing/2014/main" id="{70B60B49-F229-42DC-9429-02CF4C2CB771}"/>
              </a:ext>
            </a:extLst>
          </p:cNvPr>
          <p:cNvSpPr txBox="1"/>
          <p:nvPr/>
        </p:nvSpPr>
        <p:spPr>
          <a:xfrm>
            <a:off x="571500" y="4127500"/>
            <a:ext cx="2387600" cy="1384995"/>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Cardiovascular diseases account for 30% of global mortalities, including heart attacks and strokes. These conditions necessitate ongoing public health strategies to prevent and manage.</a:t>
            </a:r>
          </a:p>
        </p:txBody>
      </p:sp>
      <p:sp>
        <p:nvSpPr>
          <p:cNvPr id="13" name="TextBox 12">
            <a:extLst>
              <a:ext uri="{FF2B5EF4-FFF2-40B4-BE49-F238E27FC236}">
                <a16:creationId xmlns:a16="http://schemas.microsoft.com/office/drawing/2014/main" id="{9657357E-0E89-47CE-A23B-7785EF16FD72}"/>
              </a:ext>
            </a:extLst>
          </p:cNvPr>
          <p:cNvSpPr txBox="1"/>
          <p:nvPr/>
        </p:nvSpPr>
        <p:spPr>
          <a:xfrm>
            <a:off x="5956300" y="3530600"/>
            <a:ext cx="2387600" cy="482600"/>
          </a:xfrm>
          <a:prstGeom prst="rect">
            <a:avLst/>
          </a:prstGeom>
          <a:noFill/>
        </p:spPr>
        <p:txBody>
          <a:bodyPr vertOverflow="overflow" vert="horz" wrap="square" rtlCol="0" anchor="b" anchorCtr="1">
            <a:spAutoFit/>
          </a:bodyPr>
          <a:lstStyle/>
          <a:p>
            <a:pPr algn="ctr"/>
            <a:r>
              <a:rPr lang="en-US" sz="1250" b="1" dirty="0"/>
              <a:t>CHRONIC RESPIRATORY DISEASES</a:t>
            </a:r>
          </a:p>
        </p:txBody>
      </p:sp>
      <p:sp>
        <p:nvSpPr>
          <p:cNvPr id="14" name="TextBox 13">
            <a:extLst>
              <a:ext uri="{FF2B5EF4-FFF2-40B4-BE49-F238E27FC236}">
                <a16:creationId xmlns:a16="http://schemas.microsoft.com/office/drawing/2014/main" id="{057C537D-CCA8-431C-ACDB-2CB4BE0F5B78}"/>
              </a:ext>
            </a:extLst>
          </p:cNvPr>
          <p:cNvSpPr txBox="1"/>
          <p:nvPr/>
        </p:nvSpPr>
        <p:spPr>
          <a:xfrm>
            <a:off x="6007100" y="4127500"/>
            <a:ext cx="2387600" cy="1200329"/>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Chronic respiratory diseases contribute to 7% of deaths worldwide. These diseases underline the need for improving air quality and healthcare access.</a:t>
            </a:r>
          </a:p>
        </p:txBody>
      </p:sp>
      <p:sp>
        <p:nvSpPr>
          <p:cNvPr id="15" name="TextBox 14">
            <a:extLst>
              <a:ext uri="{FF2B5EF4-FFF2-40B4-BE49-F238E27FC236}">
                <a16:creationId xmlns:a16="http://schemas.microsoft.com/office/drawing/2014/main" id="{51659247-552B-49DE-B2D0-79D33171C824}"/>
              </a:ext>
            </a:extLst>
          </p:cNvPr>
          <p:cNvSpPr txBox="1"/>
          <p:nvPr/>
        </p:nvSpPr>
        <p:spPr>
          <a:xfrm>
            <a:off x="3187700" y="3530600"/>
            <a:ext cx="2387600" cy="482600"/>
          </a:xfrm>
          <a:prstGeom prst="rect">
            <a:avLst/>
          </a:prstGeom>
          <a:noFill/>
        </p:spPr>
        <p:txBody>
          <a:bodyPr vertOverflow="overflow" vert="horz" wrap="square" rtlCol="0" anchor="b" anchorCtr="1">
            <a:spAutoFit/>
          </a:bodyPr>
          <a:lstStyle/>
          <a:p>
            <a:pPr algn="ctr"/>
            <a:r>
              <a:rPr lang="en-US" sz="1250" b="1" dirty="0"/>
              <a:t>NEOPLASMS</a:t>
            </a:r>
          </a:p>
        </p:txBody>
      </p:sp>
      <p:sp>
        <p:nvSpPr>
          <p:cNvPr id="16" name="TextBox 15">
            <a:extLst>
              <a:ext uri="{FF2B5EF4-FFF2-40B4-BE49-F238E27FC236}">
                <a16:creationId xmlns:a16="http://schemas.microsoft.com/office/drawing/2014/main" id="{951A835E-7D2A-436F-9D5D-7D11D383B9E7}"/>
              </a:ext>
            </a:extLst>
          </p:cNvPr>
          <p:cNvSpPr txBox="1"/>
          <p:nvPr/>
        </p:nvSpPr>
        <p:spPr>
          <a:xfrm>
            <a:off x="3187700" y="4127500"/>
            <a:ext cx="2387600" cy="1015663"/>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Neoplasms make up 16% of deaths globally, highlighting the importance of cancer research and treatment availability.</a:t>
            </a:r>
          </a:p>
        </p:txBody>
      </p:sp>
      <p:sp>
        <p:nvSpPr>
          <p:cNvPr id="17" name="TextBox 16">
            <a:extLst>
              <a:ext uri="{FF2B5EF4-FFF2-40B4-BE49-F238E27FC236}">
                <a16:creationId xmlns:a16="http://schemas.microsoft.com/office/drawing/2014/main" id="{A5EF3A5B-2587-4581-B4D3-AEC710C70520}"/>
              </a:ext>
            </a:extLst>
          </p:cNvPr>
          <p:cNvSpPr txBox="1"/>
          <p:nvPr/>
        </p:nvSpPr>
        <p:spPr>
          <a:xfrm>
            <a:off x="8559800" y="3517900"/>
            <a:ext cx="2387600" cy="482600"/>
          </a:xfrm>
          <a:prstGeom prst="rect">
            <a:avLst/>
          </a:prstGeom>
          <a:noFill/>
        </p:spPr>
        <p:txBody>
          <a:bodyPr vertOverflow="overflow" vert="horz" wrap="square" rtlCol="0" anchor="b" anchorCtr="1">
            <a:spAutoFit/>
          </a:bodyPr>
          <a:lstStyle/>
          <a:p>
            <a:pPr algn="ctr"/>
            <a:r>
              <a:rPr lang="en-US" sz="1250" b="1" dirty="0"/>
              <a:t>LOWER RESPIRATORY INFECTIONS</a:t>
            </a:r>
          </a:p>
        </p:txBody>
      </p:sp>
      <p:sp>
        <p:nvSpPr>
          <p:cNvPr id="18" name="TextBox 17">
            <a:extLst>
              <a:ext uri="{FF2B5EF4-FFF2-40B4-BE49-F238E27FC236}">
                <a16:creationId xmlns:a16="http://schemas.microsoft.com/office/drawing/2014/main" id="{A77AC08A-D667-4372-A73E-4F2B58113834}"/>
              </a:ext>
            </a:extLst>
          </p:cNvPr>
          <p:cNvSpPr txBox="1"/>
          <p:nvPr/>
        </p:nvSpPr>
        <p:spPr>
          <a:xfrm>
            <a:off x="8569960" y="4127500"/>
            <a:ext cx="2387600" cy="1200329"/>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Lower respiratory infections are responsible for 6% of deaths, often impacting young and older populations, necessitating adequate healthcare responses.</a:t>
            </a:r>
          </a:p>
        </p:txBody>
      </p:sp>
      <p:sp>
        <p:nvSpPr>
          <p:cNvPr id="19" name="Footer Placeholder 2">
            <a:extLst>
              <a:ext uri="{FF2B5EF4-FFF2-40B4-BE49-F238E27FC236}">
                <a16:creationId xmlns:a16="http://schemas.microsoft.com/office/drawing/2014/main" id="{BBCAA853-9172-88D2-B8E9-EF128A5A8A31}"/>
              </a:ext>
            </a:extLst>
          </p:cNvPr>
          <p:cNvSpPr txBox="1">
            <a:spLocks/>
          </p:cNvSpPr>
          <p:nvPr/>
        </p:nvSpPr>
        <p:spPr>
          <a:xfrm rot="16200000">
            <a:off x="9427939" y="2956620"/>
            <a:ext cx="5136482" cy="36624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TOP AVG 4 LEADING CAUSES OF DEATH</a:t>
            </a:r>
          </a:p>
        </p:txBody>
      </p:sp>
    </p:spTree>
    <p:extLst>
      <p:ext uri="{BB962C8B-B14F-4D97-AF65-F5344CB8AC3E}">
        <p14:creationId xmlns:p14="http://schemas.microsoft.com/office/powerpoint/2010/main" val="191279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4284302424"/>
              </p:ext>
            </p:extLst>
          </p:nvPr>
        </p:nvGraphicFramePr>
        <p:xfrm>
          <a:off x="1231900" y="1727200"/>
          <a:ext cx="2032000" cy="167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3341231743"/>
              </p:ext>
            </p:extLst>
          </p:nvPr>
        </p:nvGraphicFramePr>
        <p:xfrm>
          <a:off x="8318500" y="1727200"/>
          <a:ext cx="2032000" cy="167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2052230463"/>
              </p:ext>
            </p:extLst>
          </p:nvPr>
        </p:nvGraphicFramePr>
        <p:xfrm>
          <a:off x="4762500" y="1727200"/>
          <a:ext cx="2032000" cy="1676400"/>
        </p:xfrm>
        <a:graphic>
          <a:graphicData uri="http://schemas.openxmlformats.org/drawingml/2006/chart">
            <c:chart xmlns:c="http://schemas.openxmlformats.org/drawingml/2006/chart" xmlns:r="http://schemas.openxmlformats.org/officeDocument/2006/relationships" r:id="rId5"/>
          </a:graphicData>
        </a:graphic>
      </p:graphicFrame>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14</a:t>
            </a:fld>
            <a:endParaRPr lang="en-US" sz="1210" dirty="0">
              <a:solidFill>
                <a:srgbClr val="000000"/>
              </a:solidFill>
              <a:latin typeface="Open Sans"/>
              <a:ea typeface="Open Sans"/>
              <a:cs typeface="Open Sans"/>
            </a:endParaRPr>
          </a:p>
        </p:txBody>
      </p:sp>
      <p:sp>
        <p:nvSpPr>
          <p:cNvPr id="5" name="TextBox 4">
            <a:extLst>
              <a:ext uri="{FF2B5EF4-FFF2-40B4-BE49-F238E27FC236}">
                <a16:creationId xmlns:a16="http://schemas.microsoft.com/office/drawing/2014/main" id="{E684EBBE-F6D3-4CBB-AE13-2428C048D6E3}"/>
              </a:ext>
            </a:extLst>
          </p:cNvPr>
          <p:cNvSpPr txBox="1"/>
          <p:nvPr/>
        </p:nvSpPr>
        <p:spPr>
          <a:xfrm>
            <a:off x="596900" y="571500"/>
            <a:ext cx="10363200" cy="1446550"/>
          </a:xfrm>
          <a:prstGeom prst="rect">
            <a:avLst/>
          </a:prstGeom>
          <a:noFill/>
        </p:spPr>
        <p:txBody>
          <a:bodyPr vertOverflow="overflow" vert="horz" wrap="square" rtlCol="0" anchor="t" anchorCtr="0">
            <a:spAutoFit/>
          </a:bodyPr>
          <a:lstStyle/>
          <a:p>
            <a:r>
              <a:rPr lang="en-US" sz="4400" dirty="0">
                <a:latin typeface="Montserrat ExtraBold"/>
              </a:rPr>
              <a:t>CARDIOVASCULAR DISEASE</a:t>
            </a:r>
          </a:p>
          <a:p>
            <a:endParaRPr lang="en-US" sz="4400" dirty="0">
              <a:latin typeface="Montserrat ExtraBold"/>
            </a:endParaRPr>
          </a:p>
        </p:txBody>
      </p:sp>
      <p:sp>
        <p:nvSpPr>
          <p:cNvPr id="6" name="TextBox 5">
            <a:extLst>
              <a:ext uri="{FF2B5EF4-FFF2-40B4-BE49-F238E27FC236}">
                <a16:creationId xmlns:a16="http://schemas.microsoft.com/office/drawing/2014/main" id="{BE40A80F-BAE3-43AB-9AC3-AB3AAD82133C}"/>
              </a:ext>
            </a:extLst>
          </p:cNvPr>
          <p:cNvSpPr txBox="1"/>
          <p:nvPr/>
        </p:nvSpPr>
        <p:spPr>
          <a:xfrm>
            <a:off x="17907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22%</a:t>
            </a:r>
          </a:p>
        </p:txBody>
      </p:sp>
      <p:sp>
        <p:nvSpPr>
          <p:cNvPr id="7" name="TextBox 6">
            <a:extLst>
              <a:ext uri="{FF2B5EF4-FFF2-40B4-BE49-F238E27FC236}">
                <a16:creationId xmlns:a16="http://schemas.microsoft.com/office/drawing/2014/main" id="{0FF18007-A078-406C-AC97-830523150FA8}"/>
              </a:ext>
            </a:extLst>
          </p:cNvPr>
          <p:cNvSpPr txBox="1"/>
          <p:nvPr/>
        </p:nvSpPr>
        <p:spPr>
          <a:xfrm>
            <a:off x="5367969"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12%</a:t>
            </a:r>
          </a:p>
        </p:txBody>
      </p:sp>
      <p:sp>
        <p:nvSpPr>
          <p:cNvPr id="8" name="TextBox 7">
            <a:extLst>
              <a:ext uri="{FF2B5EF4-FFF2-40B4-BE49-F238E27FC236}">
                <a16:creationId xmlns:a16="http://schemas.microsoft.com/office/drawing/2014/main" id="{5A138AD5-96A7-4B7E-931F-4D73859463B1}"/>
              </a:ext>
            </a:extLst>
          </p:cNvPr>
          <p:cNvSpPr txBox="1"/>
          <p:nvPr/>
        </p:nvSpPr>
        <p:spPr>
          <a:xfrm>
            <a:off x="8904775"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6%</a:t>
            </a:r>
          </a:p>
        </p:txBody>
      </p:sp>
      <p:sp>
        <p:nvSpPr>
          <p:cNvPr id="9" name="TextBox 8">
            <a:extLst>
              <a:ext uri="{FF2B5EF4-FFF2-40B4-BE49-F238E27FC236}">
                <a16:creationId xmlns:a16="http://schemas.microsoft.com/office/drawing/2014/main" id="{B5435783-D204-4FA1-86FF-C351308372CE}"/>
              </a:ext>
            </a:extLst>
          </p:cNvPr>
          <p:cNvSpPr txBox="1"/>
          <p:nvPr/>
        </p:nvSpPr>
        <p:spPr>
          <a:xfrm>
            <a:off x="1054100" y="3530600"/>
            <a:ext cx="2387600" cy="482600"/>
          </a:xfrm>
          <a:prstGeom prst="rect">
            <a:avLst/>
          </a:prstGeom>
          <a:noFill/>
        </p:spPr>
        <p:txBody>
          <a:bodyPr vertOverflow="overflow" vert="horz" wrap="square" rtlCol="0" anchor="b" anchorCtr="1">
            <a:spAutoFit/>
          </a:bodyPr>
          <a:lstStyle/>
          <a:p>
            <a:pPr algn="ctr"/>
            <a:r>
              <a:rPr lang="en-US" sz="1250" b="1" dirty="0"/>
              <a:t>CHINA</a:t>
            </a:r>
          </a:p>
        </p:txBody>
      </p:sp>
      <p:sp>
        <p:nvSpPr>
          <p:cNvPr id="10" name="TextBox 9">
            <a:extLst>
              <a:ext uri="{FF2B5EF4-FFF2-40B4-BE49-F238E27FC236}">
                <a16:creationId xmlns:a16="http://schemas.microsoft.com/office/drawing/2014/main" id="{F056B6A6-4E52-4650-A60A-4763424F69A8}"/>
              </a:ext>
            </a:extLst>
          </p:cNvPr>
          <p:cNvSpPr txBox="1"/>
          <p:nvPr/>
        </p:nvSpPr>
        <p:spPr>
          <a:xfrm>
            <a:off x="1054100" y="4127500"/>
            <a:ext cx="2387600" cy="1015663"/>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China has the highest burden of cardiovascular diseases, accounting for 22% of total deaths. Factors include aging population and lifestyle.</a:t>
            </a:r>
          </a:p>
        </p:txBody>
      </p:sp>
      <p:sp>
        <p:nvSpPr>
          <p:cNvPr id="11" name="TextBox 10">
            <a:extLst>
              <a:ext uri="{FF2B5EF4-FFF2-40B4-BE49-F238E27FC236}">
                <a16:creationId xmlns:a16="http://schemas.microsoft.com/office/drawing/2014/main" id="{40B0B5B0-7434-46F4-A307-FA9E91F6A403}"/>
              </a:ext>
            </a:extLst>
          </p:cNvPr>
          <p:cNvSpPr txBox="1"/>
          <p:nvPr/>
        </p:nvSpPr>
        <p:spPr>
          <a:xfrm>
            <a:off x="4557231" y="3530600"/>
            <a:ext cx="2387600" cy="482600"/>
          </a:xfrm>
          <a:prstGeom prst="rect">
            <a:avLst/>
          </a:prstGeom>
          <a:noFill/>
        </p:spPr>
        <p:txBody>
          <a:bodyPr vertOverflow="overflow" vert="horz" wrap="square" rtlCol="0" anchor="b" anchorCtr="1">
            <a:spAutoFit/>
          </a:bodyPr>
          <a:lstStyle/>
          <a:p>
            <a:pPr algn="ctr"/>
            <a:r>
              <a:rPr lang="en-US" sz="1250" b="1"/>
              <a:t>INDIA</a:t>
            </a:r>
          </a:p>
        </p:txBody>
      </p:sp>
      <p:sp>
        <p:nvSpPr>
          <p:cNvPr id="12" name="TextBox 11">
            <a:extLst>
              <a:ext uri="{FF2B5EF4-FFF2-40B4-BE49-F238E27FC236}">
                <a16:creationId xmlns:a16="http://schemas.microsoft.com/office/drawing/2014/main" id="{6DDC2E90-A8CF-4AC2-B1B6-38F5D7B35189}"/>
              </a:ext>
            </a:extLst>
          </p:cNvPr>
          <p:cNvSpPr txBox="1"/>
          <p:nvPr/>
        </p:nvSpPr>
        <p:spPr>
          <a:xfrm>
            <a:off x="4483090" y="4127500"/>
            <a:ext cx="2387600" cy="1015663"/>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India follows with 12% of deaths from cardiovascular diseases, due to urbanization and diet changes influencing health.</a:t>
            </a:r>
          </a:p>
        </p:txBody>
      </p:sp>
      <p:sp>
        <p:nvSpPr>
          <p:cNvPr id="13" name="TextBox 12">
            <a:extLst>
              <a:ext uri="{FF2B5EF4-FFF2-40B4-BE49-F238E27FC236}">
                <a16:creationId xmlns:a16="http://schemas.microsoft.com/office/drawing/2014/main" id="{435AB9DE-E1A7-4B99-9BF4-5C9928E3CECE}"/>
              </a:ext>
            </a:extLst>
          </p:cNvPr>
          <p:cNvSpPr txBox="1"/>
          <p:nvPr/>
        </p:nvSpPr>
        <p:spPr>
          <a:xfrm>
            <a:off x="8131105" y="3728507"/>
            <a:ext cx="2387600" cy="284693"/>
          </a:xfrm>
          <a:prstGeom prst="rect">
            <a:avLst/>
          </a:prstGeom>
          <a:noFill/>
        </p:spPr>
        <p:txBody>
          <a:bodyPr vertOverflow="overflow" vert="horz" wrap="square" rtlCol="0" anchor="b" anchorCtr="1">
            <a:spAutoFit/>
          </a:bodyPr>
          <a:lstStyle/>
          <a:p>
            <a:pPr algn="ctr"/>
            <a:r>
              <a:rPr lang="en-US" sz="1250" b="1" dirty="0"/>
              <a:t>UNITED STATES</a:t>
            </a:r>
          </a:p>
        </p:txBody>
      </p:sp>
      <p:sp>
        <p:nvSpPr>
          <p:cNvPr id="14" name="TextBox 13">
            <a:extLst>
              <a:ext uri="{FF2B5EF4-FFF2-40B4-BE49-F238E27FC236}">
                <a16:creationId xmlns:a16="http://schemas.microsoft.com/office/drawing/2014/main" id="{6DDEC71D-DC2A-41F2-9C3F-2144196D9A91}"/>
              </a:ext>
            </a:extLst>
          </p:cNvPr>
          <p:cNvSpPr txBox="1"/>
          <p:nvPr/>
        </p:nvSpPr>
        <p:spPr>
          <a:xfrm>
            <a:off x="8192886" y="4127500"/>
            <a:ext cx="2387600" cy="1015663"/>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United States represents 6% of cardiovascular disease deaths, where lifestyle factors like obesity and smoking contribute to this statistic.</a:t>
            </a:r>
          </a:p>
        </p:txBody>
      </p:sp>
      <p:sp>
        <p:nvSpPr>
          <p:cNvPr id="15" name="Footer Placeholder 2">
            <a:extLst>
              <a:ext uri="{FF2B5EF4-FFF2-40B4-BE49-F238E27FC236}">
                <a16:creationId xmlns:a16="http://schemas.microsoft.com/office/drawing/2014/main" id="{BF718BF6-AF7D-B955-7A40-B1B6852F3CAF}"/>
              </a:ext>
            </a:extLst>
          </p:cNvPr>
          <p:cNvSpPr txBox="1">
            <a:spLocks/>
          </p:cNvSpPr>
          <p:nvPr/>
        </p:nvSpPr>
        <p:spPr>
          <a:xfrm rot="16200000">
            <a:off x="8867704" y="2882901"/>
            <a:ext cx="6350001"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TOP </a:t>
            </a:r>
            <a:r>
              <a:rPr lang="en-US" dirty="0">
                <a:solidFill>
                  <a:schemeClr val="bg2"/>
                </a:solidFill>
                <a:latin typeface="Montserrat ExtraBold" panose="00000900000000000000" pitchFamily="2" charset="0"/>
              </a:rPr>
              <a:t>3 COUNTRIES IN CARDIOVASCULAR DISEASE</a:t>
            </a:r>
          </a:p>
          <a:p>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3876282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E284C-8E1E-8215-FD37-2184E28380BB}"/>
              </a:ext>
            </a:extLst>
          </p:cNvPr>
          <p:cNvSpPr>
            <a:spLocks noGrp="1"/>
          </p:cNvSpPr>
          <p:nvPr>
            <p:ph type="sldNum" sz="quarter" idx="4294967295"/>
          </p:nvPr>
        </p:nvSpPr>
        <p:spPr>
          <a:xfrm>
            <a:off x="11701095" y="6492875"/>
            <a:ext cx="609600" cy="365125"/>
          </a:xfrm>
        </p:spPr>
        <p:txBody>
          <a:bodyPr/>
          <a:lstStyle/>
          <a:p>
            <a:pPr algn="l"/>
            <a:fld id="{F7021451-1387-4CA6-816F-3879F97B5CBC}" type="slidenum">
              <a:rPr lang="en-US"/>
              <a:t>15</a:t>
            </a:fld>
            <a:endParaRPr lang="en-US" dirty="0"/>
          </a:p>
        </p:txBody>
      </p:sp>
      <p:sp>
        <p:nvSpPr>
          <p:cNvPr id="4" name="TextBox 3">
            <a:extLst>
              <a:ext uri="{FF2B5EF4-FFF2-40B4-BE49-F238E27FC236}">
                <a16:creationId xmlns:a16="http://schemas.microsoft.com/office/drawing/2014/main" id="{EF2DBB67-FE1C-5CD6-482D-6379A8DCA888}"/>
              </a:ext>
            </a:extLst>
          </p:cNvPr>
          <p:cNvSpPr txBox="1"/>
          <p:nvPr/>
        </p:nvSpPr>
        <p:spPr>
          <a:xfrm>
            <a:off x="3657599" y="200000"/>
            <a:ext cx="7772401" cy="770404"/>
          </a:xfrm>
          <a:prstGeom prst="rect">
            <a:avLst/>
          </a:prstGeom>
          <a:noFill/>
        </p:spPr>
        <p:txBody>
          <a:bodyPr wrap="square">
            <a:spAutoFit/>
          </a:bodyPr>
          <a:lstStyle/>
          <a:p>
            <a:pPr marL="0" indent="0">
              <a:lnSpc>
                <a:spcPts val="5550"/>
              </a:lnSpc>
              <a:buNone/>
            </a:pPr>
            <a:r>
              <a:rPr lang="en-US" sz="4400" dirty="0">
                <a:latin typeface="Montserrat ExtraBold"/>
              </a:rPr>
              <a:t>Cardiovascular Diseases</a:t>
            </a:r>
          </a:p>
        </p:txBody>
      </p:sp>
      <p:sp>
        <p:nvSpPr>
          <p:cNvPr id="10" name="Text 4">
            <a:extLst>
              <a:ext uri="{FF2B5EF4-FFF2-40B4-BE49-F238E27FC236}">
                <a16:creationId xmlns:a16="http://schemas.microsoft.com/office/drawing/2014/main" id="{439510B3-0D7E-C5B5-722D-963BF1C61B0C}"/>
              </a:ext>
            </a:extLst>
          </p:cNvPr>
          <p:cNvSpPr/>
          <p:nvPr/>
        </p:nvSpPr>
        <p:spPr>
          <a:xfrm>
            <a:off x="6589809" y="2204661"/>
            <a:ext cx="3270561" cy="1814513"/>
          </a:xfrm>
          <a:prstGeom prst="rect">
            <a:avLst/>
          </a:prstGeom>
          <a:noFill/>
          <a:ln/>
        </p:spPr>
        <p:txBody>
          <a:bodyPr wrap="square" lIns="0" tIns="0" rIns="0" bIns="0" rtlCol="0" anchor="t"/>
          <a:lstStyle/>
          <a:p>
            <a:pPr marL="0" indent="0">
              <a:lnSpc>
                <a:spcPts val="2850"/>
              </a:lnSpc>
              <a:buNone/>
            </a:pPr>
            <a:r>
              <a:rPr lang="en-US" dirty="0">
                <a:latin typeface="Open Sans"/>
                <a:ea typeface="Open Sans"/>
                <a:cs typeface="Open Sans"/>
              </a:rPr>
              <a:t>Conditions like coronary heart disease and heart failure contribute to a significant number of deaths globally</a:t>
            </a:r>
            <a:r>
              <a:rPr lang="en-US" sz="1600" dirty="0">
                <a:latin typeface="Open Sans"/>
                <a:ea typeface="Open Sans"/>
                <a:cs typeface="Open Sans"/>
              </a:rPr>
              <a:t>.</a:t>
            </a:r>
          </a:p>
        </p:txBody>
      </p:sp>
      <p:sp>
        <p:nvSpPr>
          <p:cNvPr id="11" name="Text 3">
            <a:extLst>
              <a:ext uri="{FF2B5EF4-FFF2-40B4-BE49-F238E27FC236}">
                <a16:creationId xmlns:a16="http://schemas.microsoft.com/office/drawing/2014/main" id="{E4C574C2-CF80-2503-330F-2F568A247565}"/>
              </a:ext>
            </a:extLst>
          </p:cNvPr>
          <p:cNvSpPr/>
          <p:nvPr/>
        </p:nvSpPr>
        <p:spPr>
          <a:xfrm>
            <a:off x="6960213" y="1716610"/>
            <a:ext cx="2835235" cy="354330"/>
          </a:xfrm>
          <a:prstGeom prst="rect">
            <a:avLst/>
          </a:prstGeom>
          <a:noFill/>
          <a:ln/>
        </p:spPr>
        <p:txBody>
          <a:bodyPr wrap="none" lIns="0" tIns="0" rIns="0" bIns="0" rtlCol="0" anchor="t"/>
          <a:lstStyle/>
          <a:p>
            <a:pPr marL="0" indent="0">
              <a:lnSpc>
                <a:spcPts val="2750"/>
              </a:lnSpc>
              <a:buNone/>
            </a:pPr>
            <a:r>
              <a:rPr lang="en-US" sz="2400" b="1" dirty="0"/>
              <a:t>Heart Disease</a:t>
            </a:r>
          </a:p>
        </p:txBody>
      </p:sp>
      <p:pic>
        <p:nvPicPr>
          <p:cNvPr id="14" name="Picture 13" descr="A blue square with a white number one&#10;&#10;Description automatically generated">
            <a:extLst>
              <a:ext uri="{FF2B5EF4-FFF2-40B4-BE49-F238E27FC236}">
                <a16:creationId xmlns:a16="http://schemas.microsoft.com/office/drawing/2014/main" id="{E441636A-1A89-04E5-C893-940B9B4E7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756" y="1596595"/>
            <a:ext cx="594360" cy="594360"/>
          </a:xfrm>
          <a:prstGeom prst="rect">
            <a:avLst/>
          </a:prstGeom>
        </p:spPr>
      </p:pic>
      <p:pic>
        <p:nvPicPr>
          <p:cNvPr id="15" name="Image 0" descr="preencoded.png">
            <a:extLst>
              <a:ext uri="{FF2B5EF4-FFF2-40B4-BE49-F238E27FC236}">
                <a16:creationId xmlns:a16="http://schemas.microsoft.com/office/drawing/2014/main" id="{40022885-9962-1B37-EB3A-936D4322B53C}"/>
              </a:ext>
            </a:extLst>
          </p:cNvPr>
          <p:cNvPicPr>
            <a:picLocks noChangeAspect="1"/>
          </p:cNvPicPr>
          <p:nvPr/>
        </p:nvPicPr>
        <p:blipFill>
          <a:blip r:embed="rId3"/>
          <a:stretch>
            <a:fillRect/>
          </a:stretch>
        </p:blipFill>
        <p:spPr>
          <a:xfrm>
            <a:off x="0" y="76680"/>
            <a:ext cx="3756454" cy="6781320"/>
          </a:xfrm>
          <a:prstGeom prst="rect">
            <a:avLst/>
          </a:prstGeom>
        </p:spPr>
      </p:pic>
      <p:pic>
        <p:nvPicPr>
          <p:cNvPr id="17" name="Picture 16" descr="A blue square with a white number on it&#10;&#10;Description automatically generated">
            <a:extLst>
              <a:ext uri="{FF2B5EF4-FFF2-40B4-BE49-F238E27FC236}">
                <a16:creationId xmlns:a16="http://schemas.microsoft.com/office/drawing/2014/main" id="{4F63CA6A-A822-B629-4FCE-6D056B462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276" y="3868401"/>
            <a:ext cx="594360" cy="594360"/>
          </a:xfrm>
          <a:prstGeom prst="rect">
            <a:avLst/>
          </a:prstGeom>
        </p:spPr>
      </p:pic>
      <p:pic>
        <p:nvPicPr>
          <p:cNvPr id="19" name="Picture 18" descr="A blue square with a white number three&#10;&#10;Description automatically generated">
            <a:extLst>
              <a:ext uri="{FF2B5EF4-FFF2-40B4-BE49-F238E27FC236}">
                <a16:creationId xmlns:a16="http://schemas.microsoft.com/office/drawing/2014/main" id="{A191DCAE-C0AB-0326-EDD7-9D586C1AA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570" y="3868401"/>
            <a:ext cx="594360" cy="594360"/>
          </a:xfrm>
          <a:prstGeom prst="rect">
            <a:avLst/>
          </a:prstGeom>
        </p:spPr>
      </p:pic>
      <p:sp>
        <p:nvSpPr>
          <p:cNvPr id="20" name="Text 3">
            <a:extLst>
              <a:ext uri="{FF2B5EF4-FFF2-40B4-BE49-F238E27FC236}">
                <a16:creationId xmlns:a16="http://schemas.microsoft.com/office/drawing/2014/main" id="{2CEFE7D7-F8E6-9812-D6AA-6E1A84B3D82F}"/>
              </a:ext>
            </a:extLst>
          </p:cNvPr>
          <p:cNvSpPr/>
          <p:nvPr/>
        </p:nvSpPr>
        <p:spPr>
          <a:xfrm>
            <a:off x="5436213" y="4043804"/>
            <a:ext cx="2835235" cy="354330"/>
          </a:xfrm>
          <a:prstGeom prst="rect">
            <a:avLst/>
          </a:prstGeom>
          <a:noFill/>
          <a:ln/>
        </p:spPr>
        <p:txBody>
          <a:bodyPr wrap="none" lIns="0" tIns="0" rIns="0" bIns="0" rtlCol="0" anchor="t"/>
          <a:lstStyle/>
          <a:p>
            <a:pPr marL="0" indent="0">
              <a:lnSpc>
                <a:spcPts val="2750"/>
              </a:lnSpc>
              <a:buNone/>
            </a:pPr>
            <a:r>
              <a:rPr lang="en-US" sz="2400" b="1" dirty="0"/>
              <a:t>Risk Factors</a:t>
            </a:r>
          </a:p>
        </p:txBody>
      </p:sp>
      <p:sp>
        <p:nvSpPr>
          <p:cNvPr id="21" name="Text 3">
            <a:extLst>
              <a:ext uri="{FF2B5EF4-FFF2-40B4-BE49-F238E27FC236}">
                <a16:creationId xmlns:a16="http://schemas.microsoft.com/office/drawing/2014/main" id="{B30EE96A-182A-DC6B-7287-D0D150065045}"/>
              </a:ext>
            </a:extLst>
          </p:cNvPr>
          <p:cNvSpPr/>
          <p:nvPr/>
        </p:nvSpPr>
        <p:spPr>
          <a:xfrm>
            <a:off x="8677225" y="4043804"/>
            <a:ext cx="2835235" cy="354330"/>
          </a:xfrm>
          <a:prstGeom prst="rect">
            <a:avLst/>
          </a:prstGeom>
          <a:noFill/>
          <a:ln/>
        </p:spPr>
        <p:txBody>
          <a:bodyPr wrap="none" lIns="0" tIns="0" rIns="0" bIns="0" rtlCol="0" anchor="t"/>
          <a:lstStyle/>
          <a:p>
            <a:pPr marL="0" indent="0">
              <a:lnSpc>
                <a:spcPts val="2750"/>
              </a:lnSpc>
              <a:buNone/>
            </a:pPr>
            <a:r>
              <a:rPr lang="en-US" sz="2400" b="1" dirty="0"/>
              <a:t>Preventions</a:t>
            </a:r>
          </a:p>
        </p:txBody>
      </p:sp>
      <p:sp>
        <p:nvSpPr>
          <p:cNvPr id="22" name="Text 12">
            <a:extLst>
              <a:ext uri="{FF2B5EF4-FFF2-40B4-BE49-F238E27FC236}">
                <a16:creationId xmlns:a16="http://schemas.microsoft.com/office/drawing/2014/main" id="{82069666-017B-413A-666A-248AEAA03BEF}"/>
              </a:ext>
            </a:extLst>
          </p:cNvPr>
          <p:cNvSpPr/>
          <p:nvPr/>
        </p:nvSpPr>
        <p:spPr>
          <a:xfrm>
            <a:off x="5191301" y="4487428"/>
            <a:ext cx="2927747" cy="1814513"/>
          </a:xfrm>
          <a:prstGeom prst="rect">
            <a:avLst/>
          </a:prstGeom>
          <a:noFill/>
          <a:ln/>
        </p:spPr>
        <p:txBody>
          <a:bodyPr wrap="square" lIns="0" tIns="0" rIns="0" bIns="0" rtlCol="0" anchor="t"/>
          <a:lstStyle/>
          <a:p>
            <a:pPr>
              <a:lnSpc>
                <a:spcPts val="2850"/>
              </a:lnSpc>
            </a:pPr>
            <a:r>
              <a:rPr lang="en-US" dirty="0">
                <a:latin typeface="Open Sans"/>
                <a:ea typeface="Open Sans"/>
                <a:cs typeface="Open Sans"/>
              </a:rPr>
              <a:t>Risk factors for cardiovascular disease include high blood pressure, smoking, and unhealthy diets.</a:t>
            </a:r>
          </a:p>
        </p:txBody>
      </p:sp>
      <p:sp>
        <p:nvSpPr>
          <p:cNvPr id="23" name="Text 16">
            <a:extLst>
              <a:ext uri="{FF2B5EF4-FFF2-40B4-BE49-F238E27FC236}">
                <a16:creationId xmlns:a16="http://schemas.microsoft.com/office/drawing/2014/main" id="{22001004-A51B-BF1D-E8FE-CE6EF5B0ECF2}"/>
              </a:ext>
            </a:extLst>
          </p:cNvPr>
          <p:cNvSpPr/>
          <p:nvPr/>
        </p:nvSpPr>
        <p:spPr>
          <a:xfrm>
            <a:off x="8435548" y="4487428"/>
            <a:ext cx="3076912" cy="1814513"/>
          </a:xfrm>
          <a:prstGeom prst="rect">
            <a:avLst/>
          </a:prstGeom>
          <a:noFill/>
          <a:ln/>
        </p:spPr>
        <p:txBody>
          <a:bodyPr wrap="square" lIns="0" tIns="0" rIns="0" bIns="0" rtlCol="0" anchor="t"/>
          <a:lstStyle/>
          <a:p>
            <a:pPr indent="0">
              <a:lnSpc>
                <a:spcPts val="2850"/>
              </a:lnSpc>
              <a:buNone/>
            </a:pPr>
            <a:r>
              <a:rPr lang="en-US" dirty="0">
                <a:latin typeface="Open Sans"/>
                <a:ea typeface="Open Sans"/>
                <a:cs typeface="Open Sans"/>
              </a:rPr>
              <a:t>Lifestyle modifications, such as regular exercise and a balanced diet, can help prevent cardiovascular diseases.</a:t>
            </a:r>
          </a:p>
        </p:txBody>
      </p:sp>
      <p:sp>
        <p:nvSpPr>
          <p:cNvPr id="3" name="Footer Placeholder 2">
            <a:extLst>
              <a:ext uri="{FF2B5EF4-FFF2-40B4-BE49-F238E27FC236}">
                <a16:creationId xmlns:a16="http://schemas.microsoft.com/office/drawing/2014/main" id="{08D9E451-C73B-2B7E-BA10-AA63FD0F1CE0}"/>
              </a:ext>
            </a:extLst>
          </p:cNvPr>
          <p:cNvSpPr txBox="1">
            <a:spLocks/>
          </p:cNvSpPr>
          <p:nvPr/>
        </p:nvSpPr>
        <p:spPr>
          <a:xfrm rot="16200000">
            <a:off x="9926372" y="2819817"/>
            <a:ext cx="4159046"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Montserrat ExtraBold" panose="00000900000000000000" pitchFamily="2" charset="0"/>
              </a:rPr>
              <a:t>CARDIOVASCULAR DISEASE</a:t>
            </a:r>
          </a:p>
          <a:p>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344144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1219559044"/>
              </p:ext>
            </p:extLst>
          </p:nvPr>
        </p:nvGraphicFramePr>
        <p:xfrm>
          <a:off x="1231900" y="1727200"/>
          <a:ext cx="2032000" cy="167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3714780400"/>
              </p:ext>
            </p:extLst>
          </p:nvPr>
        </p:nvGraphicFramePr>
        <p:xfrm>
          <a:off x="8318500" y="1727200"/>
          <a:ext cx="2032000" cy="167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2322496754"/>
              </p:ext>
            </p:extLst>
          </p:nvPr>
        </p:nvGraphicFramePr>
        <p:xfrm>
          <a:off x="4762500" y="1727200"/>
          <a:ext cx="2032000" cy="1676400"/>
        </p:xfrm>
        <a:graphic>
          <a:graphicData uri="http://schemas.openxmlformats.org/drawingml/2006/chart">
            <c:chart xmlns:c="http://schemas.openxmlformats.org/drawingml/2006/chart" xmlns:r="http://schemas.openxmlformats.org/officeDocument/2006/relationships" r:id="rId5"/>
          </a:graphicData>
        </a:graphic>
      </p:graphicFrame>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16</a:t>
            </a:fld>
            <a:endParaRPr lang="en-US" sz="1210">
              <a:solidFill>
                <a:srgbClr val="000000"/>
              </a:solidFill>
              <a:latin typeface="Open Sans"/>
              <a:ea typeface="Open Sans"/>
              <a:cs typeface="Open Sans"/>
            </a:endParaRPr>
          </a:p>
        </p:txBody>
      </p:sp>
      <p:sp>
        <p:nvSpPr>
          <p:cNvPr id="5" name="TextBox 4">
            <a:extLst>
              <a:ext uri="{FF2B5EF4-FFF2-40B4-BE49-F238E27FC236}">
                <a16:creationId xmlns:a16="http://schemas.microsoft.com/office/drawing/2014/main" id="{35355732-E02C-4457-B775-EE61226523BB}"/>
              </a:ext>
            </a:extLst>
          </p:cNvPr>
          <p:cNvSpPr txBox="1"/>
          <p:nvPr/>
        </p:nvSpPr>
        <p:spPr>
          <a:xfrm>
            <a:off x="596900" y="571500"/>
            <a:ext cx="10363200" cy="952500"/>
          </a:xfrm>
          <a:prstGeom prst="rect">
            <a:avLst/>
          </a:prstGeom>
          <a:noFill/>
        </p:spPr>
        <p:txBody>
          <a:bodyPr vertOverflow="overflow" vert="horz" wrap="square" rtlCol="0" anchor="t" anchorCtr="0">
            <a:spAutoFit/>
          </a:bodyPr>
          <a:lstStyle/>
          <a:p>
            <a:r>
              <a:rPr lang="en-US" sz="4400" dirty="0">
                <a:latin typeface="Montserrat ExtraBold"/>
              </a:rPr>
              <a:t>NEOPLASMS STATISTICS</a:t>
            </a:r>
          </a:p>
        </p:txBody>
      </p:sp>
      <p:sp>
        <p:nvSpPr>
          <p:cNvPr id="6" name="TextBox 5">
            <a:extLst>
              <a:ext uri="{FF2B5EF4-FFF2-40B4-BE49-F238E27FC236}">
                <a16:creationId xmlns:a16="http://schemas.microsoft.com/office/drawing/2014/main" id="{F0A3BDC3-AEE3-4B4C-812A-5E4F186545B4}"/>
              </a:ext>
            </a:extLst>
          </p:cNvPr>
          <p:cNvSpPr txBox="1"/>
          <p:nvPr/>
        </p:nvSpPr>
        <p:spPr>
          <a:xfrm>
            <a:off x="17907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27%</a:t>
            </a:r>
          </a:p>
        </p:txBody>
      </p:sp>
      <p:sp>
        <p:nvSpPr>
          <p:cNvPr id="7" name="TextBox 6">
            <a:extLst>
              <a:ext uri="{FF2B5EF4-FFF2-40B4-BE49-F238E27FC236}">
                <a16:creationId xmlns:a16="http://schemas.microsoft.com/office/drawing/2014/main" id="{CBBF8A79-F5C0-495B-91CB-74EC56703059}"/>
              </a:ext>
            </a:extLst>
          </p:cNvPr>
          <p:cNvSpPr txBox="1"/>
          <p:nvPr/>
        </p:nvSpPr>
        <p:spPr>
          <a:xfrm>
            <a:off x="8914375"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8%</a:t>
            </a:r>
          </a:p>
        </p:txBody>
      </p:sp>
      <p:sp>
        <p:nvSpPr>
          <p:cNvPr id="8" name="TextBox 7">
            <a:extLst>
              <a:ext uri="{FF2B5EF4-FFF2-40B4-BE49-F238E27FC236}">
                <a16:creationId xmlns:a16="http://schemas.microsoft.com/office/drawing/2014/main" id="{ABB4E40C-6490-418F-9FEA-E4F35F606A03}"/>
              </a:ext>
            </a:extLst>
          </p:cNvPr>
          <p:cNvSpPr txBox="1"/>
          <p:nvPr/>
        </p:nvSpPr>
        <p:spPr>
          <a:xfrm>
            <a:off x="5358372"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8%</a:t>
            </a:r>
          </a:p>
        </p:txBody>
      </p:sp>
      <p:sp>
        <p:nvSpPr>
          <p:cNvPr id="9" name="TextBox 8">
            <a:extLst>
              <a:ext uri="{FF2B5EF4-FFF2-40B4-BE49-F238E27FC236}">
                <a16:creationId xmlns:a16="http://schemas.microsoft.com/office/drawing/2014/main" id="{294994DC-3C14-4900-8B62-EFBE58C43D3D}"/>
              </a:ext>
            </a:extLst>
          </p:cNvPr>
          <p:cNvSpPr txBox="1"/>
          <p:nvPr/>
        </p:nvSpPr>
        <p:spPr>
          <a:xfrm>
            <a:off x="1054100" y="3530600"/>
            <a:ext cx="2387600" cy="482600"/>
          </a:xfrm>
          <a:prstGeom prst="rect">
            <a:avLst/>
          </a:prstGeom>
          <a:noFill/>
        </p:spPr>
        <p:txBody>
          <a:bodyPr vertOverflow="overflow" vert="horz" wrap="square" rtlCol="0" anchor="b" anchorCtr="1">
            <a:spAutoFit/>
          </a:bodyPr>
          <a:lstStyle/>
          <a:p>
            <a:pPr algn="ctr"/>
            <a:r>
              <a:rPr lang="en-US" sz="1250" b="1"/>
              <a:t>CHINA</a:t>
            </a:r>
          </a:p>
        </p:txBody>
      </p:sp>
      <p:sp>
        <p:nvSpPr>
          <p:cNvPr id="10" name="TextBox 9">
            <a:extLst>
              <a:ext uri="{FF2B5EF4-FFF2-40B4-BE49-F238E27FC236}">
                <a16:creationId xmlns:a16="http://schemas.microsoft.com/office/drawing/2014/main" id="{7F42430F-4A2F-444A-A1ED-D2FD046AE26A}"/>
              </a:ext>
            </a:extLst>
          </p:cNvPr>
          <p:cNvSpPr txBox="1"/>
          <p:nvPr/>
        </p:nvSpPr>
        <p:spPr>
          <a:xfrm>
            <a:off x="1054100" y="4127500"/>
            <a:ext cx="2387600" cy="1200329"/>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China has the highest incidence of deaths from neoplasms at 27%. This highlights significant public health concerns related to cancer.</a:t>
            </a:r>
          </a:p>
        </p:txBody>
      </p:sp>
      <p:sp>
        <p:nvSpPr>
          <p:cNvPr id="11" name="TextBox 10">
            <a:extLst>
              <a:ext uri="{FF2B5EF4-FFF2-40B4-BE49-F238E27FC236}">
                <a16:creationId xmlns:a16="http://schemas.microsoft.com/office/drawing/2014/main" id="{807E6E3C-E0F3-4F95-AA52-8FDAE8EC7461}"/>
              </a:ext>
            </a:extLst>
          </p:cNvPr>
          <p:cNvSpPr txBox="1"/>
          <p:nvPr/>
        </p:nvSpPr>
        <p:spPr>
          <a:xfrm>
            <a:off x="8115981" y="3728507"/>
            <a:ext cx="2387600" cy="284693"/>
          </a:xfrm>
          <a:prstGeom prst="rect">
            <a:avLst/>
          </a:prstGeom>
          <a:noFill/>
        </p:spPr>
        <p:txBody>
          <a:bodyPr vertOverflow="overflow" vert="horz" wrap="square" rtlCol="0" anchor="b" anchorCtr="1">
            <a:spAutoFit/>
          </a:bodyPr>
          <a:lstStyle/>
          <a:p>
            <a:pPr algn="ctr"/>
            <a:r>
              <a:rPr lang="en-US" sz="1250" b="1" dirty="0"/>
              <a:t>UNITED STATES</a:t>
            </a:r>
          </a:p>
        </p:txBody>
      </p:sp>
      <p:sp>
        <p:nvSpPr>
          <p:cNvPr id="12" name="TextBox 11">
            <a:extLst>
              <a:ext uri="{FF2B5EF4-FFF2-40B4-BE49-F238E27FC236}">
                <a16:creationId xmlns:a16="http://schemas.microsoft.com/office/drawing/2014/main" id="{C6C3140A-C443-47B0-91A8-041B8F44D2C3}"/>
              </a:ext>
            </a:extLst>
          </p:cNvPr>
          <p:cNvSpPr txBox="1"/>
          <p:nvPr/>
        </p:nvSpPr>
        <p:spPr>
          <a:xfrm>
            <a:off x="8190124" y="4127500"/>
            <a:ext cx="2387600" cy="1015663"/>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United States shows 8% of deaths from neoplasms, emphasizing the impact of healthcare access and early detection efforts.</a:t>
            </a:r>
          </a:p>
        </p:txBody>
      </p:sp>
      <p:sp>
        <p:nvSpPr>
          <p:cNvPr id="13" name="TextBox 12">
            <a:extLst>
              <a:ext uri="{FF2B5EF4-FFF2-40B4-BE49-F238E27FC236}">
                <a16:creationId xmlns:a16="http://schemas.microsoft.com/office/drawing/2014/main" id="{6E9DFE7E-2B09-4BBA-A49E-5B331A6073CB}"/>
              </a:ext>
            </a:extLst>
          </p:cNvPr>
          <p:cNvSpPr txBox="1"/>
          <p:nvPr/>
        </p:nvSpPr>
        <p:spPr>
          <a:xfrm>
            <a:off x="4535272" y="3530600"/>
            <a:ext cx="2387600" cy="482600"/>
          </a:xfrm>
          <a:prstGeom prst="rect">
            <a:avLst/>
          </a:prstGeom>
          <a:noFill/>
        </p:spPr>
        <p:txBody>
          <a:bodyPr vertOverflow="overflow" vert="horz" wrap="square" rtlCol="0" anchor="b" anchorCtr="1">
            <a:spAutoFit/>
          </a:bodyPr>
          <a:lstStyle/>
          <a:p>
            <a:pPr algn="ctr"/>
            <a:r>
              <a:rPr lang="en-US" sz="1250" b="1" dirty="0"/>
              <a:t>INDIA</a:t>
            </a:r>
          </a:p>
        </p:txBody>
      </p:sp>
      <p:sp>
        <p:nvSpPr>
          <p:cNvPr id="14" name="TextBox 13">
            <a:extLst>
              <a:ext uri="{FF2B5EF4-FFF2-40B4-BE49-F238E27FC236}">
                <a16:creationId xmlns:a16="http://schemas.microsoft.com/office/drawing/2014/main" id="{86546B19-4C79-46FE-A4AB-9FAB99FA6745}"/>
              </a:ext>
            </a:extLst>
          </p:cNvPr>
          <p:cNvSpPr txBox="1"/>
          <p:nvPr/>
        </p:nvSpPr>
        <p:spPr>
          <a:xfrm>
            <a:off x="4646482" y="4115143"/>
            <a:ext cx="2387600" cy="830997"/>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India accounts for 8% of neoplasm deaths, influenced by late diagnoses and limited healthcare resources.</a:t>
            </a:r>
          </a:p>
        </p:txBody>
      </p:sp>
      <p:sp>
        <p:nvSpPr>
          <p:cNvPr id="15" name="Footer Placeholder 2">
            <a:extLst>
              <a:ext uri="{FF2B5EF4-FFF2-40B4-BE49-F238E27FC236}">
                <a16:creationId xmlns:a16="http://schemas.microsoft.com/office/drawing/2014/main" id="{A7EE6A21-149A-E92E-5654-2BC777F8977B}"/>
              </a:ext>
            </a:extLst>
          </p:cNvPr>
          <p:cNvSpPr txBox="1">
            <a:spLocks/>
          </p:cNvSpPr>
          <p:nvPr/>
        </p:nvSpPr>
        <p:spPr>
          <a:xfrm rot="16200000">
            <a:off x="8878671" y="2514600"/>
            <a:ext cx="6350001"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TOP </a:t>
            </a:r>
            <a:r>
              <a:rPr lang="en-US" dirty="0">
                <a:solidFill>
                  <a:schemeClr val="bg2"/>
                </a:solidFill>
                <a:latin typeface="Montserrat ExtraBold" panose="00000900000000000000" pitchFamily="2" charset="0"/>
              </a:rPr>
              <a:t>3 COUNTRIES IN NEOPLASMS</a:t>
            </a:r>
          </a:p>
          <a:p>
            <a:endParaRPr lang="en-ID" dirty="0">
              <a:solidFill>
                <a:schemeClr val="bg2"/>
              </a:solidFill>
              <a:latin typeface="Montserrat ExtraBold" panose="00000900000000000000" pitchFamily="2" charset="0"/>
            </a:endParaRPr>
          </a:p>
        </p:txBody>
      </p:sp>
      <p:sp>
        <p:nvSpPr>
          <p:cNvPr id="17" name="TextBox 16">
            <a:extLst>
              <a:ext uri="{FF2B5EF4-FFF2-40B4-BE49-F238E27FC236}">
                <a16:creationId xmlns:a16="http://schemas.microsoft.com/office/drawing/2014/main" id="{FFF8949F-21F8-E0C1-9DCE-AE2547544BEB}"/>
              </a:ext>
            </a:extLst>
          </p:cNvPr>
          <p:cNvSpPr txBox="1"/>
          <p:nvPr/>
        </p:nvSpPr>
        <p:spPr>
          <a:xfrm>
            <a:off x="3113903" y="3182550"/>
            <a:ext cx="6227804" cy="369332"/>
          </a:xfrm>
          <a:prstGeom prst="rect">
            <a:avLst/>
          </a:prstGeom>
          <a:noFill/>
        </p:spPr>
        <p:txBody>
          <a:bodyPr wrap="square">
            <a:spAutoFit/>
          </a:bodyPr>
          <a:lstStyle/>
          <a:p>
            <a:r>
              <a:rPr lang="en-US" dirty="0">
                <a:solidFill>
                  <a:schemeClr val="bg2"/>
                </a:solidFill>
                <a:latin typeface="Montserrat ExtraBold" panose="00000900000000000000" pitchFamily="2" charset="0"/>
              </a:rPr>
              <a:t>NTRI</a:t>
            </a:r>
            <a:endParaRPr lang="en-US" dirty="0"/>
          </a:p>
        </p:txBody>
      </p:sp>
    </p:spTree>
    <p:extLst>
      <p:ext uri="{BB962C8B-B14F-4D97-AF65-F5344CB8AC3E}">
        <p14:creationId xmlns:p14="http://schemas.microsoft.com/office/powerpoint/2010/main" val="150417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B529CF-E307-F1D5-742D-C31B46A718EE}"/>
              </a:ext>
            </a:extLst>
          </p:cNvPr>
          <p:cNvSpPr>
            <a:spLocks noGrp="1"/>
          </p:cNvSpPr>
          <p:nvPr>
            <p:ph type="sldNum" sz="quarter" idx="4294967295"/>
          </p:nvPr>
        </p:nvSpPr>
        <p:spPr>
          <a:xfrm>
            <a:off x="11732556" y="6407686"/>
            <a:ext cx="609600" cy="365125"/>
          </a:xfrm>
        </p:spPr>
        <p:txBody>
          <a:bodyPr/>
          <a:lstStyle/>
          <a:p>
            <a:pPr algn="l"/>
            <a:fld id="{F7021451-1387-4CA6-816F-3879F97B5CBC}" type="slidenum">
              <a:rPr lang="en-US">
                <a:solidFill>
                  <a:srgbClr val="000000"/>
                </a:solidFill>
                <a:latin typeface="Open Sans"/>
                <a:ea typeface="Open Sans"/>
                <a:cs typeface="Open Sans"/>
              </a:rPr>
              <a:t>17</a:t>
            </a:fld>
            <a:endParaRPr lang="en-US" dirty="0">
              <a:solidFill>
                <a:srgbClr val="000000"/>
              </a:solidFill>
              <a:latin typeface="Open Sans"/>
              <a:ea typeface="Open Sans"/>
              <a:cs typeface="Open Sans"/>
            </a:endParaRPr>
          </a:p>
        </p:txBody>
      </p:sp>
      <p:sp>
        <p:nvSpPr>
          <p:cNvPr id="4" name="TextBox 3">
            <a:extLst>
              <a:ext uri="{FF2B5EF4-FFF2-40B4-BE49-F238E27FC236}">
                <a16:creationId xmlns:a16="http://schemas.microsoft.com/office/drawing/2014/main" id="{54A90E94-7828-3E19-D15A-49FF98942F44}"/>
              </a:ext>
            </a:extLst>
          </p:cNvPr>
          <p:cNvSpPr txBox="1"/>
          <p:nvPr/>
        </p:nvSpPr>
        <p:spPr>
          <a:xfrm>
            <a:off x="3714887" y="169502"/>
            <a:ext cx="6104238" cy="770404"/>
          </a:xfrm>
          <a:prstGeom prst="rect">
            <a:avLst/>
          </a:prstGeom>
          <a:noFill/>
        </p:spPr>
        <p:txBody>
          <a:bodyPr wrap="square">
            <a:spAutoFit/>
          </a:bodyPr>
          <a:lstStyle/>
          <a:p>
            <a:pPr marL="0" indent="0">
              <a:lnSpc>
                <a:spcPts val="5550"/>
              </a:lnSpc>
              <a:buNone/>
            </a:pPr>
            <a:r>
              <a:rPr lang="en-US" sz="4400" dirty="0">
                <a:latin typeface="Montserrat ExtraBold"/>
              </a:rPr>
              <a:t>Neoplasms</a:t>
            </a:r>
            <a:r>
              <a:rPr lang="en-US" sz="1800" dirty="0">
                <a:solidFill>
                  <a:srgbClr val="FFFFFF"/>
                </a:solidFill>
                <a:latin typeface="Roboto" pitchFamily="34" charset="0"/>
                <a:ea typeface="Roboto" pitchFamily="34" charset="-122"/>
                <a:cs typeface="Roboto" pitchFamily="34" charset="-120"/>
              </a:rPr>
              <a:t> </a:t>
            </a:r>
            <a:endParaRPr lang="en-US" sz="1800" dirty="0"/>
          </a:p>
        </p:txBody>
      </p:sp>
      <p:sp>
        <p:nvSpPr>
          <p:cNvPr id="5" name="Text 1">
            <a:extLst>
              <a:ext uri="{FF2B5EF4-FFF2-40B4-BE49-F238E27FC236}">
                <a16:creationId xmlns:a16="http://schemas.microsoft.com/office/drawing/2014/main" id="{CB10A996-0D54-5CED-FEDC-D4D01E71FFC2}"/>
              </a:ext>
            </a:extLst>
          </p:cNvPr>
          <p:cNvSpPr/>
          <p:nvPr/>
        </p:nvSpPr>
        <p:spPr>
          <a:xfrm>
            <a:off x="1783008" y="2172266"/>
            <a:ext cx="2835235" cy="354330"/>
          </a:xfrm>
          <a:prstGeom prst="rect">
            <a:avLst/>
          </a:prstGeom>
          <a:noFill/>
          <a:ln/>
        </p:spPr>
        <p:txBody>
          <a:bodyPr wrap="none" lIns="0" tIns="0" rIns="0" bIns="0" rtlCol="0" anchor="t"/>
          <a:lstStyle/>
          <a:p>
            <a:pPr marL="0" indent="0">
              <a:lnSpc>
                <a:spcPts val="2750"/>
              </a:lnSpc>
              <a:buNone/>
            </a:pPr>
            <a:r>
              <a:rPr lang="en-US" sz="2400" b="1" dirty="0"/>
              <a:t>Types</a:t>
            </a:r>
          </a:p>
        </p:txBody>
      </p:sp>
      <p:sp>
        <p:nvSpPr>
          <p:cNvPr id="6" name="Text 3">
            <a:extLst>
              <a:ext uri="{FF2B5EF4-FFF2-40B4-BE49-F238E27FC236}">
                <a16:creationId xmlns:a16="http://schemas.microsoft.com/office/drawing/2014/main" id="{4A2B350C-29AF-4D48-756B-C7EE04C5F852}"/>
              </a:ext>
            </a:extLst>
          </p:cNvPr>
          <p:cNvSpPr/>
          <p:nvPr/>
        </p:nvSpPr>
        <p:spPr>
          <a:xfrm>
            <a:off x="4974582" y="2172266"/>
            <a:ext cx="2835235" cy="354330"/>
          </a:xfrm>
          <a:prstGeom prst="rect">
            <a:avLst/>
          </a:prstGeom>
          <a:noFill/>
          <a:ln/>
        </p:spPr>
        <p:txBody>
          <a:bodyPr wrap="none" lIns="0" tIns="0" rIns="0" bIns="0" rtlCol="0" anchor="t"/>
          <a:lstStyle/>
          <a:p>
            <a:pPr marL="0" indent="0">
              <a:lnSpc>
                <a:spcPts val="2750"/>
              </a:lnSpc>
              <a:buNone/>
            </a:pPr>
            <a:r>
              <a:rPr lang="en-US" sz="2400" b="1" dirty="0"/>
              <a:t>Risk</a:t>
            </a:r>
            <a:r>
              <a:rPr lang="en-US" sz="2200" dirty="0">
                <a:solidFill>
                  <a:srgbClr val="FFFFFF"/>
                </a:solidFill>
                <a:latin typeface="Roboto" pitchFamily="34" charset="0"/>
                <a:ea typeface="Roboto" pitchFamily="34" charset="-122"/>
                <a:cs typeface="Roboto" pitchFamily="34" charset="-120"/>
              </a:rPr>
              <a:t> </a:t>
            </a:r>
            <a:r>
              <a:rPr lang="en-US" sz="2400" b="1" dirty="0"/>
              <a:t>Factors</a:t>
            </a:r>
          </a:p>
        </p:txBody>
      </p:sp>
      <p:sp>
        <p:nvSpPr>
          <p:cNvPr id="7" name="Text 5">
            <a:extLst>
              <a:ext uri="{FF2B5EF4-FFF2-40B4-BE49-F238E27FC236}">
                <a16:creationId xmlns:a16="http://schemas.microsoft.com/office/drawing/2014/main" id="{5F10102F-6706-82A2-14DE-3CFE73FE1E41}"/>
              </a:ext>
            </a:extLst>
          </p:cNvPr>
          <p:cNvSpPr/>
          <p:nvPr/>
        </p:nvSpPr>
        <p:spPr>
          <a:xfrm>
            <a:off x="8522495" y="2172266"/>
            <a:ext cx="2835235" cy="354330"/>
          </a:xfrm>
          <a:prstGeom prst="rect">
            <a:avLst/>
          </a:prstGeom>
          <a:noFill/>
          <a:ln/>
        </p:spPr>
        <p:txBody>
          <a:bodyPr wrap="none" lIns="0" tIns="0" rIns="0" bIns="0" rtlCol="0" anchor="t"/>
          <a:lstStyle/>
          <a:p>
            <a:pPr marL="0" indent="0">
              <a:lnSpc>
                <a:spcPts val="2750"/>
              </a:lnSpc>
              <a:buNone/>
            </a:pPr>
            <a:r>
              <a:rPr lang="en-US" sz="2400" b="1" dirty="0"/>
              <a:t>Treatment</a:t>
            </a:r>
          </a:p>
        </p:txBody>
      </p:sp>
      <p:sp>
        <p:nvSpPr>
          <p:cNvPr id="8" name="Text 2">
            <a:extLst>
              <a:ext uri="{FF2B5EF4-FFF2-40B4-BE49-F238E27FC236}">
                <a16:creationId xmlns:a16="http://schemas.microsoft.com/office/drawing/2014/main" id="{1714A5DA-51F9-9395-6894-5FC399F901F7}"/>
              </a:ext>
            </a:extLst>
          </p:cNvPr>
          <p:cNvSpPr/>
          <p:nvPr/>
        </p:nvSpPr>
        <p:spPr>
          <a:xfrm>
            <a:off x="996467" y="2864720"/>
            <a:ext cx="3118334" cy="1921833"/>
          </a:xfrm>
          <a:prstGeom prst="rect">
            <a:avLst/>
          </a:prstGeom>
          <a:noFill/>
          <a:ln/>
        </p:spPr>
        <p:txBody>
          <a:bodyPr wrap="square" lIns="0" tIns="0" rIns="0" bIns="0" rtlCol="0" anchor="t"/>
          <a:lstStyle/>
          <a:p>
            <a:pPr marL="0" indent="0">
              <a:lnSpc>
                <a:spcPts val="2850"/>
              </a:lnSpc>
              <a:buNone/>
            </a:pPr>
            <a:r>
              <a:rPr lang="en-US" dirty="0">
                <a:latin typeface="Open Sans"/>
                <a:ea typeface="Open Sans"/>
                <a:cs typeface="Open Sans"/>
              </a:rPr>
              <a:t>Cancers can affect various organs and tissues, including the lungs, breast, and prostate</a:t>
            </a:r>
            <a:r>
              <a:rPr lang="en-US" sz="1750" dirty="0">
                <a:solidFill>
                  <a:srgbClr val="CFD0D8"/>
                </a:solidFill>
                <a:latin typeface="Roboto" pitchFamily="34" charset="0"/>
                <a:ea typeface="Roboto" pitchFamily="34" charset="-122"/>
                <a:cs typeface="Roboto" pitchFamily="34" charset="-120"/>
              </a:rPr>
              <a:t>.</a:t>
            </a:r>
            <a:endParaRPr lang="en-US" sz="1750" dirty="0"/>
          </a:p>
        </p:txBody>
      </p:sp>
      <p:sp>
        <p:nvSpPr>
          <p:cNvPr id="9" name="Text 4">
            <a:extLst>
              <a:ext uri="{FF2B5EF4-FFF2-40B4-BE49-F238E27FC236}">
                <a16:creationId xmlns:a16="http://schemas.microsoft.com/office/drawing/2014/main" id="{DE401AF1-DCD6-FAA0-C582-C786AD332C16}"/>
              </a:ext>
            </a:extLst>
          </p:cNvPr>
          <p:cNvSpPr/>
          <p:nvPr/>
        </p:nvSpPr>
        <p:spPr>
          <a:xfrm>
            <a:off x="4361934" y="2864719"/>
            <a:ext cx="3027407" cy="2077984"/>
          </a:xfrm>
          <a:prstGeom prst="rect">
            <a:avLst/>
          </a:prstGeom>
          <a:noFill/>
          <a:ln/>
        </p:spPr>
        <p:txBody>
          <a:bodyPr wrap="square" lIns="0" tIns="0" rIns="0" bIns="0" rtlCol="0" anchor="t"/>
          <a:lstStyle/>
          <a:p>
            <a:pPr marL="0" indent="0">
              <a:lnSpc>
                <a:spcPts val="2850"/>
              </a:lnSpc>
              <a:buNone/>
            </a:pPr>
            <a:r>
              <a:rPr lang="en-US" dirty="0">
                <a:latin typeface="Open Sans"/>
                <a:ea typeface="Open Sans"/>
                <a:cs typeface="Open Sans"/>
              </a:rPr>
              <a:t>Factors like smoking, exposure to carcinogens, and genetics can increase the risk of cancer.</a:t>
            </a:r>
          </a:p>
        </p:txBody>
      </p:sp>
      <p:sp>
        <p:nvSpPr>
          <p:cNvPr id="10" name="Text 6">
            <a:extLst>
              <a:ext uri="{FF2B5EF4-FFF2-40B4-BE49-F238E27FC236}">
                <a16:creationId xmlns:a16="http://schemas.microsoft.com/office/drawing/2014/main" id="{509DCA31-AB2D-F8FE-0522-E1942C959419}"/>
              </a:ext>
            </a:extLst>
          </p:cNvPr>
          <p:cNvSpPr/>
          <p:nvPr/>
        </p:nvSpPr>
        <p:spPr>
          <a:xfrm>
            <a:off x="7809817" y="2798039"/>
            <a:ext cx="3527663" cy="1921834"/>
          </a:xfrm>
          <a:prstGeom prst="rect">
            <a:avLst/>
          </a:prstGeom>
          <a:noFill/>
          <a:ln/>
        </p:spPr>
        <p:txBody>
          <a:bodyPr wrap="square" lIns="0" tIns="0" rIns="0" bIns="0" rtlCol="0" anchor="t"/>
          <a:lstStyle/>
          <a:p>
            <a:pPr marL="0" indent="0">
              <a:lnSpc>
                <a:spcPts val="2850"/>
              </a:lnSpc>
              <a:buNone/>
            </a:pPr>
            <a:r>
              <a:rPr lang="en-US" dirty="0">
                <a:latin typeface="Open Sans"/>
                <a:ea typeface="Open Sans"/>
                <a:cs typeface="Open Sans"/>
              </a:rPr>
              <a:t>Treatment options for cancer include surgery, radiation therapy, and chemotherapy</a:t>
            </a:r>
            <a:r>
              <a:rPr lang="en-US" sz="1750" dirty="0">
                <a:solidFill>
                  <a:srgbClr val="CFD0D8"/>
                </a:solidFill>
                <a:latin typeface="Roboto" pitchFamily="34" charset="0"/>
                <a:ea typeface="Roboto" pitchFamily="34" charset="-122"/>
                <a:cs typeface="Roboto" pitchFamily="34" charset="-120"/>
              </a:rPr>
              <a:t>.</a:t>
            </a:r>
            <a:endParaRPr lang="en-US" sz="1750" dirty="0"/>
          </a:p>
        </p:txBody>
      </p:sp>
      <p:pic>
        <p:nvPicPr>
          <p:cNvPr id="13" name="Picture 12" descr="A blue square with a white number one&#10;&#10;Description automatically generated">
            <a:extLst>
              <a:ext uri="{FF2B5EF4-FFF2-40B4-BE49-F238E27FC236}">
                <a16:creationId xmlns:a16="http://schemas.microsoft.com/office/drawing/2014/main" id="{8AFD9F11-DD53-BEBC-AD58-AF322341F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479" y="2014799"/>
            <a:ext cx="594360" cy="594360"/>
          </a:xfrm>
          <a:prstGeom prst="rect">
            <a:avLst/>
          </a:prstGeom>
        </p:spPr>
      </p:pic>
      <p:pic>
        <p:nvPicPr>
          <p:cNvPr id="14" name="Picture 13" descr="A blue square with a white number on it&#10;&#10;Description automatically generated">
            <a:extLst>
              <a:ext uri="{FF2B5EF4-FFF2-40B4-BE49-F238E27FC236}">
                <a16:creationId xmlns:a16="http://schemas.microsoft.com/office/drawing/2014/main" id="{2063648F-1BBA-6D59-BCA6-B9964B4F6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053" y="2064227"/>
            <a:ext cx="594360" cy="594360"/>
          </a:xfrm>
          <a:prstGeom prst="rect">
            <a:avLst/>
          </a:prstGeom>
        </p:spPr>
      </p:pic>
      <p:pic>
        <p:nvPicPr>
          <p:cNvPr id="15" name="Picture 14" descr="A blue square with a white number three&#10;&#10;Description automatically generated">
            <a:extLst>
              <a:ext uri="{FF2B5EF4-FFF2-40B4-BE49-F238E27FC236}">
                <a16:creationId xmlns:a16="http://schemas.microsoft.com/office/drawing/2014/main" id="{9B6D98B8-77B4-0E05-1BC2-07CFFDFAA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817" y="2076965"/>
            <a:ext cx="594360" cy="594360"/>
          </a:xfrm>
          <a:prstGeom prst="rect">
            <a:avLst/>
          </a:prstGeom>
        </p:spPr>
      </p:pic>
      <p:sp>
        <p:nvSpPr>
          <p:cNvPr id="3" name="Footer Placeholder 2">
            <a:extLst>
              <a:ext uri="{FF2B5EF4-FFF2-40B4-BE49-F238E27FC236}">
                <a16:creationId xmlns:a16="http://schemas.microsoft.com/office/drawing/2014/main" id="{C71E42FD-A847-8992-D99B-C180A7BD576A}"/>
              </a:ext>
            </a:extLst>
          </p:cNvPr>
          <p:cNvSpPr txBox="1">
            <a:spLocks/>
          </p:cNvSpPr>
          <p:nvPr/>
        </p:nvSpPr>
        <p:spPr>
          <a:xfrm rot="16200000">
            <a:off x="10547646" y="2234496"/>
            <a:ext cx="3004820"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Montserrat ExtraBold" panose="00000900000000000000" pitchFamily="2" charset="0"/>
              </a:rPr>
              <a:t>NEOPLASMS</a:t>
            </a:r>
          </a:p>
          <a:p>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254571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3476012307"/>
              </p:ext>
            </p:extLst>
          </p:nvPr>
        </p:nvGraphicFramePr>
        <p:xfrm>
          <a:off x="1231900" y="1727200"/>
          <a:ext cx="2032000" cy="167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4248328146"/>
              </p:ext>
            </p:extLst>
          </p:nvPr>
        </p:nvGraphicFramePr>
        <p:xfrm>
          <a:off x="8318500" y="1727200"/>
          <a:ext cx="2032000" cy="167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557198488"/>
              </p:ext>
            </p:extLst>
          </p:nvPr>
        </p:nvGraphicFramePr>
        <p:xfrm>
          <a:off x="4762500" y="1727200"/>
          <a:ext cx="2032000" cy="1676400"/>
        </p:xfrm>
        <a:graphic>
          <a:graphicData uri="http://schemas.openxmlformats.org/drawingml/2006/chart">
            <c:chart xmlns:c="http://schemas.openxmlformats.org/drawingml/2006/chart" xmlns:r="http://schemas.openxmlformats.org/officeDocument/2006/relationships" r:id="rId5"/>
          </a:graphicData>
        </a:graphic>
      </p:graphicFrame>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18</a:t>
            </a:fld>
            <a:endParaRPr lang="en-US" sz="1210" dirty="0">
              <a:solidFill>
                <a:srgbClr val="000000"/>
              </a:solidFill>
              <a:latin typeface="Open Sans"/>
              <a:ea typeface="Open Sans"/>
              <a:cs typeface="Open Sans"/>
            </a:endParaRPr>
          </a:p>
        </p:txBody>
      </p:sp>
      <p:sp>
        <p:nvSpPr>
          <p:cNvPr id="5" name="TextBox 4">
            <a:extLst>
              <a:ext uri="{FF2B5EF4-FFF2-40B4-BE49-F238E27FC236}">
                <a16:creationId xmlns:a16="http://schemas.microsoft.com/office/drawing/2014/main" id="{00149047-3E17-417A-89B8-AF4CFC153F8D}"/>
              </a:ext>
            </a:extLst>
          </p:cNvPr>
          <p:cNvSpPr txBox="1"/>
          <p:nvPr/>
        </p:nvSpPr>
        <p:spPr>
          <a:xfrm>
            <a:off x="596900" y="571500"/>
            <a:ext cx="10363200" cy="952500"/>
          </a:xfrm>
          <a:prstGeom prst="rect">
            <a:avLst/>
          </a:prstGeom>
          <a:noFill/>
        </p:spPr>
        <p:txBody>
          <a:bodyPr vertOverflow="overflow" vert="horz" wrap="square" rtlCol="0" anchor="t" anchorCtr="0">
            <a:spAutoFit/>
          </a:bodyPr>
          <a:lstStyle/>
          <a:p>
            <a:r>
              <a:rPr lang="en-US" sz="4400" dirty="0">
                <a:latin typeface="Montserrat ExtraBold"/>
              </a:rPr>
              <a:t>CHRONIC RESPIRATORY ISSUES</a:t>
            </a:r>
          </a:p>
        </p:txBody>
      </p:sp>
      <p:sp>
        <p:nvSpPr>
          <p:cNvPr id="6" name="TextBox 5">
            <a:extLst>
              <a:ext uri="{FF2B5EF4-FFF2-40B4-BE49-F238E27FC236}">
                <a16:creationId xmlns:a16="http://schemas.microsoft.com/office/drawing/2014/main" id="{B333DA44-3AA6-424D-9152-B44C4C7E811A}"/>
              </a:ext>
            </a:extLst>
          </p:cNvPr>
          <p:cNvSpPr txBox="1"/>
          <p:nvPr/>
        </p:nvSpPr>
        <p:spPr>
          <a:xfrm>
            <a:off x="1790700"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35%</a:t>
            </a:r>
          </a:p>
        </p:txBody>
      </p:sp>
      <p:sp>
        <p:nvSpPr>
          <p:cNvPr id="7" name="TextBox 6">
            <a:extLst>
              <a:ext uri="{FF2B5EF4-FFF2-40B4-BE49-F238E27FC236}">
                <a16:creationId xmlns:a16="http://schemas.microsoft.com/office/drawing/2014/main" id="{30763AB2-87D7-4D80-8FF9-199099DA7327}"/>
              </a:ext>
            </a:extLst>
          </p:cNvPr>
          <p:cNvSpPr txBox="1"/>
          <p:nvPr/>
        </p:nvSpPr>
        <p:spPr>
          <a:xfrm>
            <a:off x="5367964"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24%</a:t>
            </a:r>
          </a:p>
        </p:txBody>
      </p:sp>
      <p:sp>
        <p:nvSpPr>
          <p:cNvPr id="8" name="TextBox 7">
            <a:extLst>
              <a:ext uri="{FF2B5EF4-FFF2-40B4-BE49-F238E27FC236}">
                <a16:creationId xmlns:a16="http://schemas.microsoft.com/office/drawing/2014/main" id="{960FB84E-789D-45D2-839D-A93E6492FE40}"/>
              </a:ext>
            </a:extLst>
          </p:cNvPr>
          <p:cNvSpPr txBox="1"/>
          <p:nvPr/>
        </p:nvSpPr>
        <p:spPr>
          <a:xfrm>
            <a:off x="8929486" y="23495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5%</a:t>
            </a:r>
          </a:p>
        </p:txBody>
      </p:sp>
      <p:sp>
        <p:nvSpPr>
          <p:cNvPr id="9" name="TextBox 8">
            <a:extLst>
              <a:ext uri="{FF2B5EF4-FFF2-40B4-BE49-F238E27FC236}">
                <a16:creationId xmlns:a16="http://schemas.microsoft.com/office/drawing/2014/main" id="{70592C7C-32FA-46D7-8D02-DEE8A266C2E1}"/>
              </a:ext>
            </a:extLst>
          </p:cNvPr>
          <p:cNvSpPr txBox="1"/>
          <p:nvPr/>
        </p:nvSpPr>
        <p:spPr>
          <a:xfrm>
            <a:off x="1054100" y="3530600"/>
            <a:ext cx="2387600" cy="482600"/>
          </a:xfrm>
          <a:prstGeom prst="rect">
            <a:avLst/>
          </a:prstGeom>
          <a:noFill/>
        </p:spPr>
        <p:txBody>
          <a:bodyPr vertOverflow="overflow" vert="horz" wrap="square" rtlCol="0" anchor="b" anchorCtr="1">
            <a:spAutoFit/>
          </a:bodyPr>
          <a:lstStyle/>
          <a:p>
            <a:pPr algn="ctr"/>
            <a:r>
              <a:rPr lang="en-US" sz="1250" b="1"/>
              <a:t>CHINA</a:t>
            </a:r>
          </a:p>
        </p:txBody>
      </p:sp>
      <p:sp>
        <p:nvSpPr>
          <p:cNvPr id="10" name="TextBox 9">
            <a:extLst>
              <a:ext uri="{FF2B5EF4-FFF2-40B4-BE49-F238E27FC236}">
                <a16:creationId xmlns:a16="http://schemas.microsoft.com/office/drawing/2014/main" id="{F7A0C449-2E7A-4BE2-9F9D-A3939FB651E9}"/>
              </a:ext>
            </a:extLst>
          </p:cNvPr>
          <p:cNvSpPr txBox="1"/>
          <p:nvPr/>
        </p:nvSpPr>
        <p:spPr>
          <a:xfrm>
            <a:off x="1054100" y="4127500"/>
            <a:ext cx="2387600" cy="1200329"/>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With 35% of chronic respiratory disease deaths, China's air pollution and smoking prevalence significantly affect public health.</a:t>
            </a:r>
          </a:p>
        </p:txBody>
      </p:sp>
      <p:sp>
        <p:nvSpPr>
          <p:cNvPr id="11" name="TextBox 10">
            <a:extLst>
              <a:ext uri="{FF2B5EF4-FFF2-40B4-BE49-F238E27FC236}">
                <a16:creationId xmlns:a16="http://schemas.microsoft.com/office/drawing/2014/main" id="{CF9E1BF0-2F7E-4A84-AF72-379A0B52131A}"/>
              </a:ext>
            </a:extLst>
          </p:cNvPr>
          <p:cNvSpPr txBox="1"/>
          <p:nvPr/>
        </p:nvSpPr>
        <p:spPr>
          <a:xfrm>
            <a:off x="4705508" y="3530600"/>
            <a:ext cx="2387600" cy="482600"/>
          </a:xfrm>
          <a:prstGeom prst="rect">
            <a:avLst/>
          </a:prstGeom>
          <a:noFill/>
        </p:spPr>
        <p:txBody>
          <a:bodyPr vertOverflow="overflow" vert="horz" wrap="square" rtlCol="0" anchor="b" anchorCtr="1">
            <a:spAutoFit/>
          </a:bodyPr>
          <a:lstStyle/>
          <a:p>
            <a:pPr algn="ctr"/>
            <a:r>
              <a:rPr lang="en-US" sz="1250" b="1"/>
              <a:t>INDIA</a:t>
            </a:r>
          </a:p>
        </p:txBody>
      </p:sp>
      <p:sp>
        <p:nvSpPr>
          <p:cNvPr id="12" name="TextBox 11">
            <a:extLst>
              <a:ext uri="{FF2B5EF4-FFF2-40B4-BE49-F238E27FC236}">
                <a16:creationId xmlns:a16="http://schemas.microsoft.com/office/drawing/2014/main" id="{82248569-4821-4FC8-B019-571F26A89E64}"/>
              </a:ext>
            </a:extLst>
          </p:cNvPr>
          <p:cNvSpPr txBox="1"/>
          <p:nvPr/>
        </p:nvSpPr>
        <p:spPr>
          <a:xfrm>
            <a:off x="4779647" y="4127500"/>
            <a:ext cx="2387600" cy="830997"/>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India represents 24% of deaths, where urban pollution and poor respiratory health resources play a role.</a:t>
            </a:r>
          </a:p>
        </p:txBody>
      </p:sp>
      <p:sp>
        <p:nvSpPr>
          <p:cNvPr id="13" name="TextBox 12">
            <a:extLst>
              <a:ext uri="{FF2B5EF4-FFF2-40B4-BE49-F238E27FC236}">
                <a16:creationId xmlns:a16="http://schemas.microsoft.com/office/drawing/2014/main" id="{2960300F-F22E-47F1-8BA1-C4E28688B3EC}"/>
              </a:ext>
            </a:extLst>
          </p:cNvPr>
          <p:cNvSpPr txBox="1"/>
          <p:nvPr/>
        </p:nvSpPr>
        <p:spPr>
          <a:xfrm>
            <a:off x="8113259" y="3530600"/>
            <a:ext cx="2387600" cy="482600"/>
          </a:xfrm>
          <a:prstGeom prst="rect">
            <a:avLst/>
          </a:prstGeom>
          <a:noFill/>
        </p:spPr>
        <p:txBody>
          <a:bodyPr vertOverflow="overflow" vert="horz" wrap="square" rtlCol="0" anchor="b" anchorCtr="1">
            <a:spAutoFit/>
          </a:bodyPr>
          <a:lstStyle/>
          <a:p>
            <a:pPr algn="ctr"/>
            <a:r>
              <a:rPr lang="en-US" sz="1250" b="1" dirty="0"/>
              <a:t>UNITED STATES</a:t>
            </a:r>
          </a:p>
        </p:txBody>
      </p:sp>
      <p:sp>
        <p:nvSpPr>
          <p:cNvPr id="14" name="TextBox 13">
            <a:extLst>
              <a:ext uri="{FF2B5EF4-FFF2-40B4-BE49-F238E27FC236}">
                <a16:creationId xmlns:a16="http://schemas.microsoft.com/office/drawing/2014/main" id="{87C34B21-097B-4724-87D9-78D50DAD7AEE}"/>
              </a:ext>
            </a:extLst>
          </p:cNvPr>
          <p:cNvSpPr txBox="1"/>
          <p:nvPr/>
        </p:nvSpPr>
        <p:spPr>
          <a:xfrm>
            <a:off x="8221439" y="4127500"/>
            <a:ext cx="2387600" cy="1015663"/>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United States has 5% of deaths attributed to chronic respiratory diseases, with ongoing issues from smoking and environmental factors.</a:t>
            </a:r>
          </a:p>
        </p:txBody>
      </p:sp>
      <p:sp>
        <p:nvSpPr>
          <p:cNvPr id="15" name="Footer Placeholder 2">
            <a:extLst>
              <a:ext uri="{FF2B5EF4-FFF2-40B4-BE49-F238E27FC236}">
                <a16:creationId xmlns:a16="http://schemas.microsoft.com/office/drawing/2014/main" id="{D4AB7F44-107B-D091-8E7B-D359A1465E91}"/>
              </a:ext>
            </a:extLst>
          </p:cNvPr>
          <p:cNvSpPr txBox="1">
            <a:spLocks/>
          </p:cNvSpPr>
          <p:nvPr/>
        </p:nvSpPr>
        <p:spPr>
          <a:xfrm rot="16200000">
            <a:off x="8878671" y="2514600"/>
            <a:ext cx="6350001"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TOP </a:t>
            </a:r>
            <a:r>
              <a:rPr lang="en-US" dirty="0">
                <a:solidFill>
                  <a:schemeClr val="bg2"/>
                </a:solidFill>
                <a:latin typeface="Montserrat ExtraBold" panose="00000900000000000000" pitchFamily="2" charset="0"/>
              </a:rPr>
              <a:t>3 COUNTRIES IN CHROIC RESPIRATORY </a:t>
            </a:r>
          </a:p>
          <a:p>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800401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26950-0805-65EC-5424-4FFF5543A87E}"/>
              </a:ext>
            </a:extLst>
          </p:cNvPr>
          <p:cNvSpPr>
            <a:spLocks noGrp="1"/>
          </p:cNvSpPr>
          <p:nvPr>
            <p:ph type="sldNum" sz="quarter" idx="4294967295"/>
          </p:nvPr>
        </p:nvSpPr>
        <p:spPr>
          <a:xfrm>
            <a:off x="11746850" y="6369307"/>
            <a:ext cx="609600" cy="365125"/>
          </a:xfrm>
        </p:spPr>
        <p:txBody>
          <a:bodyPr/>
          <a:lstStyle/>
          <a:p>
            <a:pPr algn="l"/>
            <a:fld id="{F7021451-1387-4CA6-816F-3879F97B5CBC}" type="slidenum">
              <a:rPr lang="en-US">
                <a:solidFill>
                  <a:srgbClr val="000000"/>
                </a:solidFill>
                <a:latin typeface="Open Sans"/>
                <a:ea typeface="Open Sans"/>
                <a:cs typeface="Open Sans"/>
              </a:rPr>
              <a:t>19</a:t>
            </a:fld>
            <a:endParaRPr lang="en-US" dirty="0">
              <a:solidFill>
                <a:srgbClr val="000000"/>
              </a:solidFill>
              <a:latin typeface="Open Sans"/>
              <a:ea typeface="Open Sans"/>
              <a:cs typeface="Open Sans"/>
            </a:endParaRPr>
          </a:p>
        </p:txBody>
      </p:sp>
      <p:sp>
        <p:nvSpPr>
          <p:cNvPr id="3" name="TextBox 2">
            <a:extLst>
              <a:ext uri="{FF2B5EF4-FFF2-40B4-BE49-F238E27FC236}">
                <a16:creationId xmlns:a16="http://schemas.microsoft.com/office/drawing/2014/main" id="{68E0FA1E-0C01-94C9-F4F0-9E4AC3497F73}"/>
              </a:ext>
            </a:extLst>
          </p:cNvPr>
          <p:cNvSpPr txBox="1"/>
          <p:nvPr/>
        </p:nvSpPr>
        <p:spPr>
          <a:xfrm>
            <a:off x="596900" y="571500"/>
            <a:ext cx="10363200" cy="769441"/>
          </a:xfrm>
          <a:prstGeom prst="rect">
            <a:avLst/>
          </a:prstGeom>
          <a:noFill/>
        </p:spPr>
        <p:txBody>
          <a:bodyPr vertOverflow="overflow" vert="horz" wrap="square" rtlCol="0" anchor="t" anchorCtr="0">
            <a:spAutoFit/>
          </a:bodyPr>
          <a:lstStyle/>
          <a:p>
            <a:r>
              <a:rPr lang="en-US" sz="4400" dirty="0">
                <a:latin typeface="Montserrat ExtraBold"/>
              </a:rPr>
              <a:t>CHRONIC RESPIRATORY</a:t>
            </a:r>
          </a:p>
        </p:txBody>
      </p:sp>
      <p:pic>
        <p:nvPicPr>
          <p:cNvPr id="4" name="Image 1" descr="preencoded.png">
            <a:extLst>
              <a:ext uri="{FF2B5EF4-FFF2-40B4-BE49-F238E27FC236}">
                <a16:creationId xmlns:a16="http://schemas.microsoft.com/office/drawing/2014/main" id="{24F3D10E-A43F-F405-4BC4-FC415157ED26}"/>
              </a:ext>
            </a:extLst>
          </p:cNvPr>
          <p:cNvPicPr>
            <a:picLocks noChangeAspect="1"/>
          </p:cNvPicPr>
          <p:nvPr/>
        </p:nvPicPr>
        <p:blipFill>
          <a:blip r:embed="rId2"/>
          <a:stretch>
            <a:fillRect/>
          </a:stretch>
        </p:blipFill>
        <p:spPr>
          <a:xfrm>
            <a:off x="793790" y="1808322"/>
            <a:ext cx="939556" cy="1503290"/>
          </a:xfrm>
          <a:prstGeom prst="rect">
            <a:avLst/>
          </a:prstGeom>
          <a:solidFill>
            <a:schemeClr val="bg1"/>
          </a:solidFill>
        </p:spPr>
      </p:pic>
      <p:pic>
        <p:nvPicPr>
          <p:cNvPr id="5" name="Image 2" descr="preencoded.png">
            <a:extLst>
              <a:ext uri="{FF2B5EF4-FFF2-40B4-BE49-F238E27FC236}">
                <a16:creationId xmlns:a16="http://schemas.microsoft.com/office/drawing/2014/main" id="{7BDAEA3D-A454-CF44-DD71-BD875AA6B5EE}"/>
              </a:ext>
            </a:extLst>
          </p:cNvPr>
          <p:cNvPicPr>
            <a:picLocks noChangeAspect="1"/>
          </p:cNvPicPr>
          <p:nvPr/>
        </p:nvPicPr>
        <p:blipFill>
          <a:blip r:embed="rId3"/>
          <a:stretch>
            <a:fillRect/>
          </a:stretch>
        </p:blipFill>
        <p:spPr>
          <a:xfrm>
            <a:off x="793790" y="3429000"/>
            <a:ext cx="939556" cy="1503290"/>
          </a:xfrm>
          <a:prstGeom prst="rect">
            <a:avLst/>
          </a:prstGeom>
        </p:spPr>
      </p:pic>
      <p:pic>
        <p:nvPicPr>
          <p:cNvPr id="6" name="Image 3" descr="preencoded.png">
            <a:extLst>
              <a:ext uri="{FF2B5EF4-FFF2-40B4-BE49-F238E27FC236}">
                <a16:creationId xmlns:a16="http://schemas.microsoft.com/office/drawing/2014/main" id="{B4C260AA-250C-C161-BE50-D4D1FD76920B}"/>
              </a:ext>
            </a:extLst>
          </p:cNvPr>
          <p:cNvPicPr>
            <a:picLocks noChangeAspect="1"/>
          </p:cNvPicPr>
          <p:nvPr/>
        </p:nvPicPr>
        <p:blipFill>
          <a:blip r:embed="rId4"/>
          <a:stretch>
            <a:fillRect/>
          </a:stretch>
        </p:blipFill>
        <p:spPr>
          <a:xfrm>
            <a:off x="784247" y="5049678"/>
            <a:ext cx="939921" cy="1684754"/>
          </a:xfrm>
          <a:prstGeom prst="rect">
            <a:avLst/>
          </a:prstGeom>
        </p:spPr>
      </p:pic>
      <p:sp>
        <p:nvSpPr>
          <p:cNvPr id="8" name="TextBox 7">
            <a:extLst>
              <a:ext uri="{FF2B5EF4-FFF2-40B4-BE49-F238E27FC236}">
                <a16:creationId xmlns:a16="http://schemas.microsoft.com/office/drawing/2014/main" id="{B8B08839-3B58-6EEA-97F3-11AC1DEB261B}"/>
              </a:ext>
            </a:extLst>
          </p:cNvPr>
          <p:cNvSpPr txBox="1"/>
          <p:nvPr/>
        </p:nvSpPr>
        <p:spPr>
          <a:xfrm>
            <a:off x="2001793" y="1808322"/>
            <a:ext cx="6104238" cy="461665"/>
          </a:xfrm>
          <a:prstGeom prst="rect">
            <a:avLst/>
          </a:prstGeom>
          <a:noFill/>
        </p:spPr>
        <p:txBody>
          <a:bodyPr wrap="square">
            <a:spAutoFit/>
          </a:bodyPr>
          <a:lstStyle/>
          <a:p>
            <a:r>
              <a:rPr lang="en-US" sz="2400" b="1" dirty="0"/>
              <a:t>Pneumonia</a:t>
            </a:r>
          </a:p>
        </p:txBody>
      </p:sp>
      <p:sp>
        <p:nvSpPr>
          <p:cNvPr id="9" name="Text 2">
            <a:extLst>
              <a:ext uri="{FF2B5EF4-FFF2-40B4-BE49-F238E27FC236}">
                <a16:creationId xmlns:a16="http://schemas.microsoft.com/office/drawing/2014/main" id="{362618CA-AF86-40CF-B484-925E1267E4EF}"/>
              </a:ext>
            </a:extLst>
          </p:cNvPr>
          <p:cNvSpPr/>
          <p:nvPr/>
        </p:nvSpPr>
        <p:spPr>
          <a:xfrm>
            <a:off x="2110341" y="2250541"/>
            <a:ext cx="6082189" cy="725805"/>
          </a:xfrm>
          <a:prstGeom prst="rect">
            <a:avLst/>
          </a:prstGeom>
          <a:noFill/>
          <a:ln/>
        </p:spPr>
        <p:txBody>
          <a:bodyPr wrap="square" lIns="0" tIns="0" rIns="0" bIns="0" rtlCol="0" anchor="t"/>
          <a:lstStyle/>
          <a:p>
            <a:pPr marL="0" indent="0" algn="l">
              <a:lnSpc>
                <a:spcPts val="2850"/>
              </a:lnSpc>
              <a:buNone/>
            </a:pPr>
            <a:r>
              <a:rPr lang="en-US" dirty="0">
                <a:latin typeface="Open Sans"/>
                <a:ea typeface="Open Sans"/>
                <a:cs typeface="Open Sans"/>
              </a:rPr>
              <a:t>Inflammation of the lungs caused by infection, often leading to difficulty breathing and fever.</a:t>
            </a:r>
          </a:p>
        </p:txBody>
      </p:sp>
      <p:sp>
        <p:nvSpPr>
          <p:cNvPr id="10" name="Text 3">
            <a:extLst>
              <a:ext uri="{FF2B5EF4-FFF2-40B4-BE49-F238E27FC236}">
                <a16:creationId xmlns:a16="http://schemas.microsoft.com/office/drawing/2014/main" id="{35876DEA-FFF0-AC78-90E0-8DCC72D2FB2A}"/>
              </a:ext>
            </a:extLst>
          </p:cNvPr>
          <p:cNvSpPr/>
          <p:nvPr/>
        </p:nvSpPr>
        <p:spPr>
          <a:xfrm>
            <a:off x="2034010" y="3429000"/>
            <a:ext cx="6039803" cy="354330"/>
          </a:xfrm>
          <a:prstGeom prst="rect">
            <a:avLst/>
          </a:prstGeom>
          <a:noFill/>
          <a:ln/>
        </p:spPr>
        <p:txBody>
          <a:bodyPr wrap="none" lIns="0" tIns="0" rIns="0" bIns="0" rtlCol="0" anchor="t"/>
          <a:lstStyle/>
          <a:p>
            <a:pPr indent="0">
              <a:lnSpc>
                <a:spcPts val="2750"/>
              </a:lnSpc>
              <a:buNone/>
            </a:pPr>
            <a:r>
              <a:rPr lang="en-US" sz="2400" b="1" dirty="0"/>
              <a:t>Chronic Obstructive Pulmonary Disease </a:t>
            </a:r>
          </a:p>
        </p:txBody>
      </p:sp>
      <p:sp>
        <p:nvSpPr>
          <p:cNvPr id="11" name="Text 4">
            <a:extLst>
              <a:ext uri="{FF2B5EF4-FFF2-40B4-BE49-F238E27FC236}">
                <a16:creationId xmlns:a16="http://schemas.microsoft.com/office/drawing/2014/main" id="{FE7C2AEB-E151-9A38-C588-90AB866DB3D8}"/>
              </a:ext>
            </a:extLst>
          </p:cNvPr>
          <p:cNvSpPr/>
          <p:nvPr/>
        </p:nvSpPr>
        <p:spPr>
          <a:xfrm>
            <a:off x="2034010" y="3817742"/>
            <a:ext cx="6082189" cy="725805"/>
          </a:xfrm>
          <a:prstGeom prst="rect">
            <a:avLst/>
          </a:prstGeom>
          <a:noFill/>
          <a:ln/>
        </p:spPr>
        <p:txBody>
          <a:bodyPr wrap="square" lIns="0" tIns="0" rIns="0" bIns="0" rtlCol="0" anchor="t"/>
          <a:lstStyle/>
          <a:p>
            <a:pPr marL="0" indent="0" algn="l">
              <a:lnSpc>
                <a:spcPts val="2850"/>
              </a:lnSpc>
              <a:buNone/>
            </a:pPr>
            <a:r>
              <a:rPr lang="en-US" dirty="0">
                <a:latin typeface="Open Sans"/>
                <a:ea typeface="Open Sans"/>
                <a:cs typeface="Open Sans"/>
              </a:rPr>
              <a:t>A group of lung diseases that cause airflow obstruction and breathing difficulties, often due to smoking.</a:t>
            </a:r>
          </a:p>
        </p:txBody>
      </p:sp>
      <p:sp>
        <p:nvSpPr>
          <p:cNvPr id="12" name="Text 5">
            <a:extLst>
              <a:ext uri="{FF2B5EF4-FFF2-40B4-BE49-F238E27FC236}">
                <a16:creationId xmlns:a16="http://schemas.microsoft.com/office/drawing/2014/main" id="{D8BA5714-A2F3-CC4B-677D-7A4DB869C41B}"/>
              </a:ext>
            </a:extLst>
          </p:cNvPr>
          <p:cNvSpPr/>
          <p:nvPr/>
        </p:nvSpPr>
        <p:spPr>
          <a:xfrm>
            <a:off x="2001793" y="5117112"/>
            <a:ext cx="2835235" cy="354330"/>
          </a:xfrm>
          <a:prstGeom prst="rect">
            <a:avLst/>
          </a:prstGeom>
          <a:noFill/>
          <a:ln/>
        </p:spPr>
        <p:txBody>
          <a:bodyPr wrap="none" lIns="0" tIns="0" rIns="0" bIns="0" rtlCol="0" anchor="t"/>
          <a:lstStyle/>
          <a:p>
            <a:pPr>
              <a:lnSpc>
                <a:spcPts val="2750"/>
              </a:lnSpc>
            </a:pPr>
            <a:r>
              <a:rPr lang="en-US" sz="2400" b="1" dirty="0"/>
              <a:t>Asthma</a:t>
            </a:r>
          </a:p>
        </p:txBody>
      </p:sp>
      <p:sp>
        <p:nvSpPr>
          <p:cNvPr id="13" name="Text 6">
            <a:extLst>
              <a:ext uri="{FF2B5EF4-FFF2-40B4-BE49-F238E27FC236}">
                <a16:creationId xmlns:a16="http://schemas.microsoft.com/office/drawing/2014/main" id="{8ACC6D15-8B0B-DE25-758B-AC2552868FEB}"/>
              </a:ext>
            </a:extLst>
          </p:cNvPr>
          <p:cNvSpPr/>
          <p:nvPr/>
        </p:nvSpPr>
        <p:spPr>
          <a:xfrm>
            <a:off x="1991624" y="5500653"/>
            <a:ext cx="6082189" cy="1088708"/>
          </a:xfrm>
          <a:prstGeom prst="rect">
            <a:avLst/>
          </a:prstGeom>
          <a:noFill/>
          <a:ln/>
        </p:spPr>
        <p:txBody>
          <a:bodyPr wrap="square" lIns="0" tIns="0" rIns="0" bIns="0" rtlCol="0" anchor="t"/>
          <a:lstStyle/>
          <a:p>
            <a:pPr>
              <a:lnSpc>
                <a:spcPts val="2850"/>
              </a:lnSpc>
            </a:pPr>
            <a:r>
              <a:rPr lang="en-US" dirty="0">
                <a:latin typeface="Open Sans"/>
                <a:ea typeface="Open Sans"/>
                <a:cs typeface="Open Sans"/>
              </a:rPr>
              <a:t>A chronic condition characterized by inflammation and narrowing of the airways, leading to wheezing and shortness of breath.</a:t>
            </a:r>
          </a:p>
        </p:txBody>
      </p:sp>
      <p:sp>
        <p:nvSpPr>
          <p:cNvPr id="18" name="Rectangle 17">
            <a:extLst>
              <a:ext uri="{FF2B5EF4-FFF2-40B4-BE49-F238E27FC236}">
                <a16:creationId xmlns:a16="http://schemas.microsoft.com/office/drawing/2014/main" id="{E77331F4-B363-269E-A85A-684983B07995}"/>
              </a:ext>
            </a:extLst>
          </p:cNvPr>
          <p:cNvSpPr/>
          <p:nvPr/>
        </p:nvSpPr>
        <p:spPr>
          <a:xfrm>
            <a:off x="10417786" y="0"/>
            <a:ext cx="12319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2">
            <a:extLst>
              <a:ext uri="{FF2B5EF4-FFF2-40B4-BE49-F238E27FC236}">
                <a16:creationId xmlns:a16="http://schemas.microsoft.com/office/drawing/2014/main" id="{7AB3299F-D40F-FF07-58DB-65235E227FDF}"/>
              </a:ext>
            </a:extLst>
          </p:cNvPr>
          <p:cNvSpPr txBox="1">
            <a:spLocks/>
          </p:cNvSpPr>
          <p:nvPr/>
        </p:nvSpPr>
        <p:spPr>
          <a:xfrm rot="16200000">
            <a:off x="10221580" y="3057805"/>
            <a:ext cx="3634740"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Montserrat ExtraBold" panose="00000900000000000000" pitchFamily="2" charset="0"/>
              </a:rPr>
              <a:t>CHROIC RESPIRATORY </a:t>
            </a:r>
          </a:p>
          <a:p>
            <a:endParaRPr lang="en-ID" dirty="0">
              <a:solidFill>
                <a:schemeClr val="bg2"/>
              </a:solidFill>
              <a:latin typeface="Montserrat ExtraBold" panose="00000900000000000000" pitchFamily="2" charset="0"/>
            </a:endParaRPr>
          </a:p>
        </p:txBody>
      </p:sp>
      <p:pic>
        <p:nvPicPr>
          <p:cNvPr id="17" name="Picture 16" descr="A blue and red lungs&#10;&#10;Description automatically generated">
            <a:extLst>
              <a:ext uri="{FF2B5EF4-FFF2-40B4-BE49-F238E27FC236}">
                <a16:creationId xmlns:a16="http://schemas.microsoft.com/office/drawing/2014/main" id="{08944C9B-697A-076D-B43F-41A326690A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2530" y="-44549"/>
            <a:ext cx="3543655" cy="6858000"/>
          </a:xfrm>
          <a:prstGeom prst="rect">
            <a:avLst/>
          </a:prstGeom>
        </p:spPr>
      </p:pic>
    </p:spTree>
    <p:extLst>
      <p:ext uri="{BB962C8B-B14F-4D97-AF65-F5344CB8AC3E}">
        <p14:creationId xmlns:p14="http://schemas.microsoft.com/office/powerpoint/2010/main" val="3634877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FC13BD-FA29-3D50-2505-1F0BE89A32A9}"/>
              </a:ext>
            </a:extLst>
          </p:cNvPr>
          <p:cNvSpPr txBox="1">
            <a:spLocks/>
          </p:cNvSpPr>
          <p:nvPr/>
        </p:nvSpPr>
        <p:spPr>
          <a:xfrm rot="16200000">
            <a:off x="9907144" y="259380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r>
              <a:rPr lang="en-US" dirty="0">
                <a:solidFill>
                  <a:schemeClr val="bg1"/>
                </a:solidFill>
                <a:latin typeface="Montserrat ExtraBold" panose="00000900000000000000" pitchFamily="2" charset="0"/>
              </a:rPr>
              <a:t>AGENDA OVERVIEW</a:t>
            </a:r>
          </a:p>
        </p:txBody>
      </p:sp>
      <p:pic>
        <p:nvPicPr>
          <p:cNvPr id="5" name="Picture 4" descr="A yellow square with a number one&#10;&#10;Description automatically generated">
            <a:extLst>
              <a:ext uri="{FF2B5EF4-FFF2-40B4-BE49-F238E27FC236}">
                <a16:creationId xmlns:a16="http://schemas.microsoft.com/office/drawing/2014/main" id="{903342C7-58C8-FDE8-1C83-994203033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78" y="1720515"/>
            <a:ext cx="597909" cy="597909"/>
          </a:xfrm>
          <a:prstGeom prst="rect">
            <a:avLst/>
          </a:prstGeom>
        </p:spPr>
      </p:pic>
      <p:sp>
        <p:nvSpPr>
          <p:cNvPr id="6" name="Title 4">
            <a:extLst>
              <a:ext uri="{FF2B5EF4-FFF2-40B4-BE49-F238E27FC236}">
                <a16:creationId xmlns:a16="http://schemas.microsoft.com/office/drawing/2014/main" id="{1359DEF4-BE55-A0BE-E246-33E4F68F3861}"/>
              </a:ext>
            </a:extLst>
          </p:cNvPr>
          <p:cNvSpPr txBox="1">
            <a:spLocks/>
          </p:cNvSpPr>
          <p:nvPr/>
        </p:nvSpPr>
        <p:spPr>
          <a:xfrm>
            <a:off x="2740198" y="400000"/>
            <a:ext cx="8960219" cy="2157719"/>
          </a:xfrm>
          <a:prstGeom prst="rect">
            <a:avLst/>
          </a:prstGeom>
        </p:spPr>
        <p:txBody>
          <a:bodyPr anchor="t" anchorCtr="0">
            <a:normAutofit fontScale="97500"/>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AGENDA OVERVIEW</a:t>
            </a:r>
          </a:p>
        </p:txBody>
      </p:sp>
      <p:sp>
        <p:nvSpPr>
          <p:cNvPr id="7" name="TextBox 6">
            <a:extLst>
              <a:ext uri="{FF2B5EF4-FFF2-40B4-BE49-F238E27FC236}">
                <a16:creationId xmlns:a16="http://schemas.microsoft.com/office/drawing/2014/main" id="{AF67FD7B-F9E1-63A4-683C-66750562FC0D}"/>
              </a:ext>
            </a:extLst>
          </p:cNvPr>
          <p:cNvSpPr txBox="1"/>
          <p:nvPr/>
        </p:nvSpPr>
        <p:spPr>
          <a:xfrm>
            <a:off x="1720517" y="1056693"/>
            <a:ext cx="7975934" cy="307777"/>
          </a:xfrm>
          <a:prstGeom prst="rect">
            <a:avLst/>
          </a:prstGeom>
          <a:noFill/>
        </p:spPr>
        <p:txBody>
          <a:bodyPr vertOverflow="overflow" vert="horz" wrap="square" rtlCol="0" anchor="t">
            <a:spAutoFit/>
          </a:bodyPr>
          <a:lstStyle/>
          <a:p>
            <a:pPr algn="ctr"/>
            <a:r>
              <a:rPr lang="en-US" sz="1400" dirty="0">
                <a:latin typeface="Open Sans"/>
                <a:ea typeface="Open Sans"/>
                <a:cs typeface="Open Sans"/>
              </a:rPr>
              <a:t>Exploring Global Mortality Trends from 1990 to 2019</a:t>
            </a:r>
          </a:p>
        </p:txBody>
      </p:sp>
      <p:sp>
        <p:nvSpPr>
          <p:cNvPr id="8" name="TextBox 7">
            <a:extLst>
              <a:ext uri="{FF2B5EF4-FFF2-40B4-BE49-F238E27FC236}">
                <a16:creationId xmlns:a16="http://schemas.microsoft.com/office/drawing/2014/main" id="{377DA365-49B9-F84B-971F-D00C71C996AC}"/>
              </a:ext>
            </a:extLst>
          </p:cNvPr>
          <p:cNvSpPr txBox="1"/>
          <p:nvPr/>
        </p:nvSpPr>
        <p:spPr>
          <a:xfrm>
            <a:off x="832286" y="1841583"/>
            <a:ext cx="3102039" cy="307777"/>
          </a:xfrm>
          <a:prstGeom prst="rect">
            <a:avLst/>
          </a:prstGeom>
          <a:noFill/>
        </p:spPr>
        <p:txBody>
          <a:bodyPr vertOverflow="overflow" vert="horz" wrap="square" rtlCol="0" anchor="b" anchorCtr="1">
            <a:spAutoFit/>
          </a:bodyPr>
          <a:lstStyle/>
          <a:p>
            <a:r>
              <a:rPr lang="en-US" sz="1400" dirty="0">
                <a:latin typeface="Montserrat ExtraBold"/>
              </a:rPr>
              <a:t>DEATH TRENDS OVER YEARS</a:t>
            </a:r>
          </a:p>
        </p:txBody>
      </p:sp>
      <p:sp>
        <p:nvSpPr>
          <p:cNvPr id="9" name="TextBox 8">
            <a:extLst>
              <a:ext uri="{FF2B5EF4-FFF2-40B4-BE49-F238E27FC236}">
                <a16:creationId xmlns:a16="http://schemas.microsoft.com/office/drawing/2014/main" id="{F1291479-CBD5-1D1D-B864-3B3C3F9C2DBD}"/>
              </a:ext>
            </a:extLst>
          </p:cNvPr>
          <p:cNvSpPr txBox="1"/>
          <p:nvPr/>
        </p:nvSpPr>
        <p:spPr>
          <a:xfrm>
            <a:off x="1008697" y="2217122"/>
            <a:ext cx="2749216" cy="461665"/>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Analysis of mortality data trends across the years.</a:t>
            </a:r>
          </a:p>
        </p:txBody>
      </p:sp>
      <p:pic>
        <p:nvPicPr>
          <p:cNvPr id="11" name="Picture 10" descr="A yellow square with a number on it&#10;&#10;Description automatically generated">
            <a:extLst>
              <a:ext uri="{FF2B5EF4-FFF2-40B4-BE49-F238E27FC236}">
                <a16:creationId xmlns:a16="http://schemas.microsoft.com/office/drawing/2014/main" id="{162667E5-86FD-660C-821C-E81D74CC1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253" y="1745555"/>
            <a:ext cx="594360" cy="594360"/>
          </a:xfrm>
          <a:prstGeom prst="rect">
            <a:avLst/>
          </a:prstGeom>
        </p:spPr>
      </p:pic>
      <p:sp>
        <p:nvSpPr>
          <p:cNvPr id="12" name="TextBox 11">
            <a:extLst>
              <a:ext uri="{FF2B5EF4-FFF2-40B4-BE49-F238E27FC236}">
                <a16:creationId xmlns:a16="http://schemas.microsoft.com/office/drawing/2014/main" id="{1C62C5E4-7592-620B-6574-97E3D11A08A3}"/>
              </a:ext>
            </a:extLst>
          </p:cNvPr>
          <p:cNvSpPr txBox="1"/>
          <p:nvPr/>
        </p:nvSpPr>
        <p:spPr>
          <a:xfrm>
            <a:off x="6724326" y="1831674"/>
            <a:ext cx="3743013" cy="523220"/>
          </a:xfrm>
          <a:prstGeom prst="rect">
            <a:avLst/>
          </a:prstGeom>
          <a:noFill/>
        </p:spPr>
        <p:txBody>
          <a:bodyPr vertOverflow="overflow" vert="horz" wrap="square" rtlCol="0" anchor="b" anchorCtr="1">
            <a:spAutoFit/>
          </a:bodyPr>
          <a:lstStyle/>
          <a:p>
            <a:pPr algn="ctr"/>
            <a:r>
              <a:rPr lang="en-US" sz="1400" dirty="0">
                <a:latin typeface="Montserrat ExtraBold"/>
              </a:rPr>
              <a:t>MORTALITY DISTRIBUTION BY CONTINENT</a:t>
            </a:r>
          </a:p>
        </p:txBody>
      </p:sp>
      <p:sp>
        <p:nvSpPr>
          <p:cNvPr id="13" name="TextBox 12">
            <a:extLst>
              <a:ext uri="{FF2B5EF4-FFF2-40B4-BE49-F238E27FC236}">
                <a16:creationId xmlns:a16="http://schemas.microsoft.com/office/drawing/2014/main" id="{D93B10D2-741F-8505-48C1-31057471D03E}"/>
              </a:ext>
            </a:extLst>
          </p:cNvPr>
          <p:cNvSpPr txBox="1"/>
          <p:nvPr/>
        </p:nvSpPr>
        <p:spPr>
          <a:xfrm>
            <a:off x="7328148" y="2318424"/>
            <a:ext cx="2749216" cy="646331"/>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Examination of how mortality rate vary across different regions and countries</a:t>
            </a:r>
          </a:p>
        </p:txBody>
      </p:sp>
      <p:pic>
        <p:nvPicPr>
          <p:cNvPr id="15" name="Picture 14" descr="A yellow square with a number on it&#10;&#10;Description automatically generated">
            <a:extLst>
              <a:ext uri="{FF2B5EF4-FFF2-40B4-BE49-F238E27FC236}">
                <a16:creationId xmlns:a16="http://schemas.microsoft.com/office/drawing/2014/main" id="{453DA337-79EE-06C7-FF98-AF9BE9E5D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926" y="3165647"/>
            <a:ext cx="594360" cy="594360"/>
          </a:xfrm>
          <a:prstGeom prst="rect">
            <a:avLst/>
          </a:prstGeom>
        </p:spPr>
      </p:pic>
      <p:sp>
        <p:nvSpPr>
          <p:cNvPr id="16" name="TextBox 15">
            <a:extLst>
              <a:ext uri="{FF2B5EF4-FFF2-40B4-BE49-F238E27FC236}">
                <a16:creationId xmlns:a16="http://schemas.microsoft.com/office/drawing/2014/main" id="{8A40B612-1F9F-EE11-4294-5F58887342A6}"/>
              </a:ext>
            </a:extLst>
          </p:cNvPr>
          <p:cNvSpPr txBox="1"/>
          <p:nvPr/>
        </p:nvSpPr>
        <p:spPr>
          <a:xfrm>
            <a:off x="832286" y="3248736"/>
            <a:ext cx="3102039" cy="307777"/>
          </a:xfrm>
          <a:prstGeom prst="rect">
            <a:avLst/>
          </a:prstGeom>
          <a:noFill/>
        </p:spPr>
        <p:txBody>
          <a:bodyPr vertOverflow="overflow" vert="horz" wrap="square" rtlCol="0" anchor="b" anchorCtr="1">
            <a:spAutoFit/>
          </a:bodyPr>
          <a:lstStyle/>
          <a:p>
            <a:pPr marL="0" algn="l" rtl="0" eaLnBrk="1" latinLnBrk="0" hangingPunct="1"/>
            <a:r>
              <a:rPr lang="en-US" sz="1400" kern="1200" dirty="0">
                <a:solidFill>
                  <a:schemeClr val="tx2"/>
                </a:solidFill>
                <a:effectLst/>
                <a:latin typeface="Montserrat ExtraBold" panose="00000900000000000000" pitchFamily="2" charset="0"/>
                <a:ea typeface="+mn-ea"/>
                <a:cs typeface="+mn-cs"/>
              </a:rPr>
              <a:t>CAUSES OF DEATH OVERVIEW</a:t>
            </a:r>
            <a:endParaRPr lang="en-US" sz="1400" dirty="0">
              <a:solidFill>
                <a:schemeClr val="tx2"/>
              </a:solidFill>
              <a:effectLst/>
            </a:endParaRPr>
          </a:p>
        </p:txBody>
      </p:sp>
      <p:sp>
        <p:nvSpPr>
          <p:cNvPr id="17" name="TextBox 16">
            <a:extLst>
              <a:ext uri="{FF2B5EF4-FFF2-40B4-BE49-F238E27FC236}">
                <a16:creationId xmlns:a16="http://schemas.microsoft.com/office/drawing/2014/main" id="{7DCF6E66-ABCF-AF3B-EFCB-7996779A6CCB}"/>
              </a:ext>
            </a:extLst>
          </p:cNvPr>
          <p:cNvSpPr txBox="1"/>
          <p:nvPr/>
        </p:nvSpPr>
        <p:spPr>
          <a:xfrm>
            <a:off x="1008697" y="3609099"/>
            <a:ext cx="2749216" cy="461665"/>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Identify overview some causes lead to death.</a:t>
            </a:r>
          </a:p>
        </p:txBody>
      </p:sp>
      <p:pic>
        <p:nvPicPr>
          <p:cNvPr id="19" name="Picture 18" descr="A yellow square with a number on it&#10;&#10;Description automatically generated">
            <a:extLst>
              <a:ext uri="{FF2B5EF4-FFF2-40B4-BE49-F238E27FC236}">
                <a16:creationId xmlns:a16="http://schemas.microsoft.com/office/drawing/2014/main" id="{F74B4172-D842-A255-3604-D47F51358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253" y="3105444"/>
            <a:ext cx="594360" cy="594360"/>
          </a:xfrm>
          <a:prstGeom prst="rect">
            <a:avLst/>
          </a:prstGeom>
        </p:spPr>
      </p:pic>
      <p:sp>
        <p:nvSpPr>
          <p:cNvPr id="20" name="TextBox 19">
            <a:extLst>
              <a:ext uri="{FF2B5EF4-FFF2-40B4-BE49-F238E27FC236}">
                <a16:creationId xmlns:a16="http://schemas.microsoft.com/office/drawing/2014/main" id="{C39D4751-9B7E-E390-8AD1-62CA82516958}"/>
              </a:ext>
            </a:extLst>
          </p:cNvPr>
          <p:cNvSpPr txBox="1"/>
          <p:nvPr/>
        </p:nvSpPr>
        <p:spPr>
          <a:xfrm>
            <a:off x="6719489" y="3194317"/>
            <a:ext cx="3743013" cy="307777"/>
          </a:xfrm>
          <a:prstGeom prst="rect">
            <a:avLst/>
          </a:prstGeom>
          <a:noFill/>
        </p:spPr>
        <p:txBody>
          <a:bodyPr vertOverflow="overflow" vert="horz" wrap="square" rtlCol="0" anchor="b" anchorCtr="1">
            <a:spAutoFit/>
          </a:bodyPr>
          <a:lstStyle/>
          <a:p>
            <a:pPr marL="0" algn="l" rtl="0" eaLnBrk="1" latinLnBrk="0" hangingPunct="1"/>
            <a:r>
              <a:rPr lang="en-US" sz="1400" kern="1200" dirty="0">
                <a:solidFill>
                  <a:schemeClr val="tx2"/>
                </a:solidFill>
                <a:effectLst/>
                <a:latin typeface="Montserrat ExtraBold" panose="00000900000000000000" pitchFamily="2" charset="0"/>
                <a:ea typeface="+mn-ea"/>
                <a:cs typeface="+mn-cs"/>
              </a:rPr>
              <a:t>LEADING CAUSES OF DEATH</a:t>
            </a:r>
            <a:endParaRPr lang="en-US" sz="1400" dirty="0">
              <a:solidFill>
                <a:schemeClr val="tx2"/>
              </a:solidFill>
              <a:effectLst/>
            </a:endParaRPr>
          </a:p>
        </p:txBody>
      </p:sp>
      <p:sp>
        <p:nvSpPr>
          <p:cNvPr id="21" name="TextBox 20">
            <a:extLst>
              <a:ext uri="{FF2B5EF4-FFF2-40B4-BE49-F238E27FC236}">
                <a16:creationId xmlns:a16="http://schemas.microsoft.com/office/drawing/2014/main" id="{26E6000D-9824-E650-A3BB-DC5ED859F379}"/>
              </a:ext>
            </a:extLst>
          </p:cNvPr>
          <p:cNvSpPr txBox="1"/>
          <p:nvPr/>
        </p:nvSpPr>
        <p:spPr>
          <a:xfrm>
            <a:off x="7346049" y="3653146"/>
            <a:ext cx="2749216" cy="461665"/>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Identify main reasons for death and their effects on global health.</a:t>
            </a:r>
          </a:p>
        </p:txBody>
      </p:sp>
      <p:sp>
        <p:nvSpPr>
          <p:cNvPr id="22" name="Slide Number Placeholder 0">
            <a:extLst>
              <a:ext uri="{FF2B5EF4-FFF2-40B4-BE49-F238E27FC236}">
                <a16:creationId xmlns:a16="http://schemas.microsoft.com/office/drawing/2014/main" id="{2DF7C921-3797-805B-4C4D-F154B7A9D6F0}"/>
              </a:ext>
            </a:extLst>
          </p:cNvPr>
          <p:cNvSpPr txBox="1">
            <a:spLocks/>
          </p:cNvSpPr>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vert="horz" lIns="91440" tIns="45720" rIns="91440" bIns="45720" rtlCol="0" anchor="ctr" anchorCtr="0"/>
          <a:lstStyle>
            <a:defPPr>
              <a:defRPr lang="en-US"/>
            </a:defPPr>
            <a:lvl1pPr marL="0" algn="l" defTabSz="1625519" rtl="0" eaLnBrk="1" latinLnBrk="0" hangingPunct="1">
              <a:defRPr sz="3200" b="1"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smtClean="0">
                <a:solidFill>
                  <a:srgbClr val="000000"/>
                </a:solidFill>
                <a:latin typeface="Open Sans"/>
                <a:ea typeface="Open Sans"/>
                <a:cs typeface="Open Sans"/>
              </a:rPr>
              <a:pPr algn="ctr"/>
              <a:t>2</a:t>
            </a:fld>
            <a:endParaRPr lang="en-US" sz="1210" dirty="0">
              <a:solidFill>
                <a:srgbClr val="000000"/>
              </a:solidFill>
              <a:latin typeface="Open Sans"/>
              <a:ea typeface="Open Sans"/>
              <a:cs typeface="Open Sans"/>
            </a:endParaRPr>
          </a:p>
        </p:txBody>
      </p:sp>
      <p:pic>
        <p:nvPicPr>
          <p:cNvPr id="10" name="Picture 9" descr="A yellow square with a number on it&#10;&#10;Description automatically generated">
            <a:extLst>
              <a:ext uri="{FF2B5EF4-FFF2-40B4-BE49-F238E27FC236}">
                <a16:creationId xmlns:a16="http://schemas.microsoft.com/office/drawing/2014/main" id="{73AB30DB-564A-5AF7-F86E-A69238506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378" y="4503545"/>
            <a:ext cx="594360" cy="594360"/>
          </a:xfrm>
          <a:prstGeom prst="rect">
            <a:avLst/>
          </a:prstGeom>
        </p:spPr>
      </p:pic>
      <p:sp>
        <p:nvSpPr>
          <p:cNvPr id="14" name="TextBox 13">
            <a:extLst>
              <a:ext uri="{FF2B5EF4-FFF2-40B4-BE49-F238E27FC236}">
                <a16:creationId xmlns:a16="http://schemas.microsoft.com/office/drawing/2014/main" id="{D6301002-C99C-F0D5-7701-102E66C7EC75}"/>
              </a:ext>
            </a:extLst>
          </p:cNvPr>
          <p:cNvSpPr txBox="1"/>
          <p:nvPr/>
        </p:nvSpPr>
        <p:spPr>
          <a:xfrm>
            <a:off x="649406" y="4587397"/>
            <a:ext cx="3102039" cy="307777"/>
          </a:xfrm>
          <a:prstGeom prst="rect">
            <a:avLst/>
          </a:prstGeom>
          <a:noFill/>
        </p:spPr>
        <p:txBody>
          <a:bodyPr vertOverflow="overflow" vert="horz" wrap="square" rtlCol="0" anchor="b" anchorCtr="1">
            <a:spAutoFit/>
          </a:bodyPr>
          <a:lstStyle/>
          <a:p>
            <a:pPr marL="0" algn="l" rtl="0" eaLnBrk="1" latinLnBrk="0" hangingPunct="1"/>
            <a:r>
              <a:rPr lang="en-US" sz="1400" dirty="0">
                <a:solidFill>
                  <a:schemeClr val="tx2"/>
                </a:solidFill>
                <a:latin typeface="Montserrat ExtraBold" panose="00000900000000000000" pitchFamily="2" charset="0"/>
              </a:rPr>
              <a:t>LEAST CAUSES OF DEATH</a:t>
            </a:r>
            <a:endParaRPr lang="en-US" sz="1400" dirty="0">
              <a:solidFill>
                <a:schemeClr val="tx2"/>
              </a:solidFill>
              <a:effectLst/>
            </a:endParaRPr>
          </a:p>
        </p:txBody>
      </p:sp>
      <p:sp>
        <p:nvSpPr>
          <p:cNvPr id="18" name="TextBox 17">
            <a:extLst>
              <a:ext uri="{FF2B5EF4-FFF2-40B4-BE49-F238E27FC236}">
                <a16:creationId xmlns:a16="http://schemas.microsoft.com/office/drawing/2014/main" id="{858B5041-EA87-D37B-840F-1B43943991E0}"/>
              </a:ext>
            </a:extLst>
          </p:cNvPr>
          <p:cNvSpPr txBox="1"/>
          <p:nvPr/>
        </p:nvSpPr>
        <p:spPr>
          <a:xfrm>
            <a:off x="896937" y="4947759"/>
            <a:ext cx="2749216" cy="461665"/>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Identify least reasons that causes death.</a:t>
            </a:r>
          </a:p>
        </p:txBody>
      </p:sp>
      <p:pic>
        <p:nvPicPr>
          <p:cNvPr id="24" name="Picture 23" descr="A yellow square with a number six&#10;&#10;Description automatically generated">
            <a:extLst>
              <a:ext uri="{FF2B5EF4-FFF2-40B4-BE49-F238E27FC236}">
                <a16:creationId xmlns:a16="http://schemas.microsoft.com/office/drawing/2014/main" id="{7C88C675-C5E8-0648-8A8A-DD6AC8C02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5253" y="4475738"/>
            <a:ext cx="594360" cy="594360"/>
          </a:xfrm>
          <a:prstGeom prst="rect">
            <a:avLst/>
          </a:prstGeom>
        </p:spPr>
      </p:pic>
      <p:sp>
        <p:nvSpPr>
          <p:cNvPr id="25" name="TextBox 24">
            <a:extLst>
              <a:ext uri="{FF2B5EF4-FFF2-40B4-BE49-F238E27FC236}">
                <a16:creationId xmlns:a16="http://schemas.microsoft.com/office/drawing/2014/main" id="{213E7A67-66F8-1188-69E0-1B4884651064}"/>
              </a:ext>
            </a:extLst>
          </p:cNvPr>
          <p:cNvSpPr txBox="1"/>
          <p:nvPr/>
        </p:nvSpPr>
        <p:spPr>
          <a:xfrm>
            <a:off x="6353729" y="4557688"/>
            <a:ext cx="3743013" cy="307777"/>
          </a:xfrm>
          <a:prstGeom prst="rect">
            <a:avLst/>
          </a:prstGeom>
          <a:noFill/>
        </p:spPr>
        <p:txBody>
          <a:bodyPr vertOverflow="overflow" vert="horz" wrap="square" rtlCol="0" anchor="b" anchorCtr="1">
            <a:spAutoFit/>
          </a:bodyPr>
          <a:lstStyle/>
          <a:p>
            <a:pPr marL="0" algn="l" rtl="0" eaLnBrk="1" latinLnBrk="0" hangingPunct="1"/>
            <a:r>
              <a:rPr lang="en-US" sz="1400" dirty="0">
                <a:solidFill>
                  <a:schemeClr val="tx2"/>
                </a:solidFill>
                <a:effectLst/>
                <a:latin typeface="Montserrat ExtraBold" panose="00000900000000000000" pitchFamily="2" charset="0"/>
              </a:rPr>
              <a:t>FUTURE OVERVIEW</a:t>
            </a:r>
            <a:endParaRPr lang="en-US" sz="1400" dirty="0">
              <a:solidFill>
                <a:schemeClr val="tx2"/>
              </a:solidFill>
              <a:effectLst/>
            </a:endParaRPr>
          </a:p>
        </p:txBody>
      </p:sp>
      <p:sp>
        <p:nvSpPr>
          <p:cNvPr id="26" name="TextBox 25">
            <a:extLst>
              <a:ext uri="{FF2B5EF4-FFF2-40B4-BE49-F238E27FC236}">
                <a16:creationId xmlns:a16="http://schemas.microsoft.com/office/drawing/2014/main" id="{121539C8-3329-DB7D-F763-4BE757390369}"/>
              </a:ext>
            </a:extLst>
          </p:cNvPr>
          <p:cNvSpPr txBox="1"/>
          <p:nvPr/>
        </p:nvSpPr>
        <p:spPr>
          <a:xfrm>
            <a:off x="7104132" y="4913566"/>
            <a:ext cx="2918090" cy="276999"/>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Why should we improve healthcare ?</a:t>
            </a:r>
          </a:p>
        </p:txBody>
      </p:sp>
      <p:pic>
        <p:nvPicPr>
          <p:cNvPr id="28" name="Picture 27" descr="A yellow square with a number seven&#10;&#10;Description automatically generated">
            <a:extLst>
              <a:ext uri="{FF2B5EF4-FFF2-40B4-BE49-F238E27FC236}">
                <a16:creationId xmlns:a16="http://schemas.microsoft.com/office/drawing/2014/main" id="{4CC43A58-FA01-580F-2524-38BE25EC4D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7913" y="5628878"/>
            <a:ext cx="594360" cy="594360"/>
          </a:xfrm>
          <a:prstGeom prst="rect">
            <a:avLst/>
          </a:prstGeom>
        </p:spPr>
      </p:pic>
      <p:sp>
        <p:nvSpPr>
          <p:cNvPr id="29" name="TextBox 28">
            <a:extLst>
              <a:ext uri="{FF2B5EF4-FFF2-40B4-BE49-F238E27FC236}">
                <a16:creationId xmlns:a16="http://schemas.microsoft.com/office/drawing/2014/main" id="{8C772618-FB30-6663-8D5B-655C473C2363}"/>
              </a:ext>
            </a:extLst>
          </p:cNvPr>
          <p:cNvSpPr txBox="1"/>
          <p:nvPr/>
        </p:nvSpPr>
        <p:spPr>
          <a:xfrm>
            <a:off x="3693407" y="5792665"/>
            <a:ext cx="3102039" cy="307777"/>
          </a:xfrm>
          <a:prstGeom prst="rect">
            <a:avLst/>
          </a:prstGeom>
          <a:noFill/>
        </p:spPr>
        <p:txBody>
          <a:bodyPr vertOverflow="overflow" vert="horz" wrap="square" rtlCol="0" anchor="b" anchorCtr="1">
            <a:spAutoFit/>
          </a:bodyPr>
          <a:lstStyle/>
          <a:p>
            <a:pPr marL="0" algn="l" rtl="0" eaLnBrk="1" latinLnBrk="0" hangingPunct="1"/>
            <a:r>
              <a:rPr lang="en-US" sz="1400" dirty="0">
                <a:solidFill>
                  <a:schemeClr val="tx2"/>
                </a:solidFill>
                <a:latin typeface="Montserrat ExtraBold" panose="00000900000000000000" pitchFamily="2" charset="0"/>
              </a:rPr>
              <a:t>CONCLUSION</a:t>
            </a:r>
            <a:endParaRPr lang="en-US" sz="1400" dirty="0">
              <a:solidFill>
                <a:schemeClr val="tx2"/>
              </a:solidFill>
              <a:effectLst/>
            </a:endParaRPr>
          </a:p>
        </p:txBody>
      </p:sp>
    </p:spTree>
    <p:extLst>
      <p:ext uri="{BB962C8B-B14F-4D97-AF65-F5344CB8AC3E}">
        <p14:creationId xmlns:p14="http://schemas.microsoft.com/office/powerpoint/2010/main" val="1883102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135EF-1B13-A44D-714D-BD923E263E5D}"/>
              </a:ext>
            </a:extLst>
          </p:cNvPr>
          <p:cNvSpPr>
            <a:spLocks noGrp="1"/>
          </p:cNvSpPr>
          <p:nvPr>
            <p:ph type="sldNum" sz="quarter" idx="4294967295"/>
          </p:nvPr>
        </p:nvSpPr>
        <p:spPr/>
        <p:txBody>
          <a:bodyPr/>
          <a:lstStyle/>
          <a:p>
            <a:pPr algn="l"/>
            <a:fld id="{F7021451-1387-4CA6-816F-3879F97B5CBC}" type="slidenum">
              <a:rPr lang="en-US" b="0" smtClean="0"/>
              <a:t>20</a:t>
            </a:fld>
            <a:endParaRPr lang="en-US"/>
          </a:p>
        </p:txBody>
      </p:sp>
      <p:sp>
        <p:nvSpPr>
          <p:cNvPr id="3" name="Text 0">
            <a:extLst>
              <a:ext uri="{FF2B5EF4-FFF2-40B4-BE49-F238E27FC236}">
                <a16:creationId xmlns:a16="http://schemas.microsoft.com/office/drawing/2014/main" id="{BDF420E3-B485-54DD-9C82-59A1F16F7E94}"/>
              </a:ext>
            </a:extLst>
          </p:cNvPr>
          <p:cNvSpPr/>
          <p:nvPr/>
        </p:nvSpPr>
        <p:spPr>
          <a:xfrm>
            <a:off x="1386914" y="200000"/>
            <a:ext cx="5670590" cy="708779"/>
          </a:xfrm>
          <a:prstGeom prst="rect">
            <a:avLst/>
          </a:prstGeom>
          <a:noFill/>
          <a:ln/>
        </p:spPr>
        <p:txBody>
          <a:bodyPr wrap="none" lIns="0" tIns="0" rIns="0" bIns="0" rtlCol="0" anchor="t"/>
          <a:lstStyle/>
          <a:p>
            <a:pPr marL="0" indent="0">
              <a:lnSpc>
                <a:spcPts val="5550"/>
              </a:lnSpc>
              <a:buNone/>
            </a:pPr>
            <a:r>
              <a:rPr lang="en-US" sz="4400" dirty="0">
                <a:latin typeface="Montserrat ExtraBold"/>
              </a:rPr>
              <a:t>Infectious Diseases</a:t>
            </a:r>
          </a:p>
        </p:txBody>
      </p:sp>
      <p:sp>
        <p:nvSpPr>
          <p:cNvPr id="21" name="Shape 1">
            <a:extLst>
              <a:ext uri="{FF2B5EF4-FFF2-40B4-BE49-F238E27FC236}">
                <a16:creationId xmlns:a16="http://schemas.microsoft.com/office/drawing/2014/main" id="{8226C21C-00C9-C734-9EB1-38FAA03E2E64}"/>
              </a:ext>
            </a:extLst>
          </p:cNvPr>
          <p:cNvSpPr/>
          <p:nvPr/>
        </p:nvSpPr>
        <p:spPr>
          <a:xfrm>
            <a:off x="533333" y="1674549"/>
            <a:ext cx="7556421" cy="3705225"/>
          </a:xfrm>
          <a:prstGeom prst="roundRect">
            <a:avLst>
              <a:gd name="adj" fmla="val 2571"/>
            </a:avLst>
          </a:prstGeom>
          <a:noFill/>
          <a:ln w="7620">
            <a:solidFill>
              <a:srgbClr val="FFFFFF">
                <a:alpha val="24000"/>
              </a:srgbClr>
            </a:solidFill>
            <a:prstDash val="solid"/>
          </a:ln>
        </p:spPr>
        <p:txBody>
          <a:bodyPr/>
          <a:lstStyle/>
          <a:p>
            <a:endParaRPr lang="en-US"/>
          </a:p>
        </p:txBody>
      </p:sp>
      <p:sp>
        <p:nvSpPr>
          <p:cNvPr id="22" name="Shape 2">
            <a:extLst>
              <a:ext uri="{FF2B5EF4-FFF2-40B4-BE49-F238E27FC236}">
                <a16:creationId xmlns:a16="http://schemas.microsoft.com/office/drawing/2014/main" id="{E3145C5C-FE52-1058-1D74-B50C7A605EF2}"/>
              </a:ext>
            </a:extLst>
          </p:cNvPr>
          <p:cNvSpPr/>
          <p:nvPr/>
        </p:nvSpPr>
        <p:spPr>
          <a:xfrm>
            <a:off x="540953" y="1682169"/>
            <a:ext cx="7540347" cy="650319"/>
          </a:xfrm>
          <a:prstGeom prst="rect">
            <a:avLst/>
          </a:prstGeom>
          <a:solidFill>
            <a:srgbClr val="FFFFFF">
              <a:alpha val="4000"/>
            </a:srgbClr>
          </a:solidFill>
          <a:ln/>
        </p:spPr>
        <p:txBody>
          <a:bodyPr/>
          <a:lstStyle/>
          <a:p>
            <a:endParaRPr lang="en-US"/>
          </a:p>
        </p:txBody>
      </p:sp>
      <p:sp>
        <p:nvSpPr>
          <p:cNvPr id="23" name="Text 3">
            <a:extLst>
              <a:ext uri="{FF2B5EF4-FFF2-40B4-BE49-F238E27FC236}">
                <a16:creationId xmlns:a16="http://schemas.microsoft.com/office/drawing/2014/main" id="{11E9C92F-2BF2-7B16-DBB0-D11D18123E6C}"/>
              </a:ext>
            </a:extLst>
          </p:cNvPr>
          <p:cNvSpPr/>
          <p:nvPr/>
        </p:nvSpPr>
        <p:spPr>
          <a:xfrm>
            <a:off x="768600" y="1825877"/>
            <a:ext cx="2055733" cy="362903"/>
          </a:xfrm>
          <a:prstGeom prst="rect">
            <a:avLst/>
          </a:prstGeom>
          <a:noFill/>
          <a:ln/>
        </p:spPr>
        <p:txBody>
          <a:bodyPr wrap="none" lIns="0" tIns="0" rIns="0" bIns="0" rtlCol="0" anchor="t"/>
          <a:lstStyle/>
          <a:p>
            <a:pPr marL="0" indent="0">
              <a:lnSpc>
                <a:spcPts val="2850"/>
              </a:lnSpc>
              <a:buNone/>
            </a:pPr>
            <a:r>
              <a:rPr lang="en-US" sz="2400" b="1" dirty="0"/>
              <a:t>Disease</a:t>
            </a:r>
          </a:p>
        </p:txBody>
      </p:sp>
      <p:sp>
        <p:nvSpPr>
          <p:cNvPr id="24" name="Text 4">
            <a:extLst>
              <a:ext uri="{FF2B5EF4-FFF2-40B4-BE49-F238E27FC236}">
                <a16:creationId xmlns:a16="http://schemas.microsoft.com/office/drawing/2014/main" id="{CB2DE6AB-EF99-A73D-D46E-713C5BC9776C}"/>
              </a:ext>
            </a:extLst>
          </p:cNvPr>
          <p:cNvSpPr/>
          <p:nvPr/>
        </p:nvSpPr>
        <p:spPr>
          <a:xfrm>
            <a:off x="3285581" y="1825877"/>
            <a:ext cx="2051923"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Transmission</a:t>
            </a:r>
            <a:endParaRPr lang="en-US" sz="1750" dirty="0"/>
          </a:p>
        </p:txBody>
      </p:sp>
      <p:sp>
        <p:nvSpPr>
          <p:cNvPr id="25" name="Text 5">
            <a:extLst>
              <a:ext uri="{FF2B5EF4-FFF2-40B4-BE49-F238E27FC236}">
                <a16:creationId xmlns:a16="http://schemas.microsoft.com/office/drawing/2014/main" id="{89A01DDA-7EA3-19C7-76CE-531AF35DF0B1}"/>
              </a:ext>
            </a:extLst>
          </p:cNvPr>
          <p:cNvSpPr/>
          <p:nvPr/>
        </p:nvSpPr>
        <p:spPr>
          <a:xfrm>
            <a:off x="5798753" y="1825877"/>
            <a:ext cx="2055733"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Symptoms</a:t>
            </a:r>
            <a:endParaRPr lang="en-US" sz="1750" dirty="0"/>
          </a:p>
        </p:txBody>
      </p:sp>
      <p:sp>
        <p:nvSpPr>
          <p:cNvPr id="26" name="Shape 6">
            <a:extLst>
              <a:ext uri="{FF2B5EF4-FFF2-40B4-BE49-F238E27FC236}">
                <a16:creationId xmlns:a16="http://schemas.microsoft.com/office/drawing/2014/main" id="{25778D9C-E79E-9DAA-9785-4B904E3636F5}"/>
              </a:ext>
            </a:extLst>
          </p:cNvPr>
          <p:cNvSpPr/>
          <p:nvPr/>
        </p:nvSpPr>
        <p:spPr>
          <a:xfrm>
            <a:off x="540953" y="2332488"/>
            <a:ext cx="7540347" cy="1013222"/>
          </a:xfrm>
          <a:prstGeom prst="rect">
            <a:avLst/>
          </a:prstGeom>
          <a:solidFill>
            <a:srgbClr val="000000">
              <a:alpha val="4000"/>
            </a:srgbClr>
          </a:solidFill>
          <a:ln/>
        </p:spPr>
        <p:txBody>
          <a:bodyPr/>
          <a:lstStyle/>
          <a:p>
            <a:endParaRPr lang="en-US"/>
          </a:p>
        </p:txBody>
      </p:sp>
      <p:sp>
        <p:nvSpPr>
          <p:cNvPr id="27" name="Text 7">
            <a:extLst>
              <a:ext uri="{FF2B5EF4-FFF2-40B4-BE49-F238E27FC236}">
                <a16:creationId xmlns:a16="http://schemas.microsoft.com/office/drawing/2014/main" id="{21B5B6DA-49DC-2413-1181-E19C95B22239}"/>
              </a:ext>
            </a:extLst>
          </p:cNvPr>
          <p:cNvSpPr/>
          <p:nvPr/>
        </p:nvSpPr>
        <p:spPr>
          <a:xfrm>
            <a:off x="768600" y="2476197"/>
            <a:ext cx="2055733" cy="362903"/>
          </a:xfrm>
          <a:prstGeom prst="rect">
            <a:avLst/>
          </a:prstGeom>
          <a:noFill/>
          <a:ln/>
        </p:spPr>
        <p:txBody>
          <a:bodyPr wrap="none" lIns="0" tIns="0" rIns="0" bIns="0" rtlCol="0" anchor="t"/>
          <a:lstStyle/>
          <a:p>
            <a:pPr marL="0" indent="0">
              <a:lnSpc>
                <a:spcPts val="2850"/>
              </a:lnSpc>
              <a:buNone/>
            </a:pPr>
            <a:r>
              <a:rPr lang="en-US" sz="2400" b="1" dirty="0"/>
              <a:t>HIV/AIDS</a:t>
            </a:r>
          </a:p>
        </p:txBody>
      </p:sp>
      <p:sp>
        <p:nvSpPr>
          <p:cNvPr id="28" name="Text 8">
            <a:extLst>
              <a:ext uri="{FF2B5EF4-FFF2-40B4-BE49-F238E27FC236}">
                <a16:creationId xmlns:a16="http://schemas.microsoft.com/office/drawing/2014/main" id="{C14688E2-E956-F886-B989-76C52FC8FD9D}"/>
              </a:ext>
            </a:extLst>
          </p:cNvPr>
          <p:cNvSpPr/>
          <p:nvPr/>
        </p:nvSpPr>
        <p:spPr>
          <a:xfrm>
            <a:off x="3285581" y="2476197"/>
            <a:ext cx="2051923"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Bodily fluids</a:t>
            </a:r>
            <a:endParaRPr lang="en-US" sz="1750" dirty="0"/>
          </a:p>
        </p:txBody>
      </p:sp>
      <p:sp>
        <p:nvSpPr>
          <p:cNvPr id="29" name="Text 9">
            <a:extLst>
              <a:ext uri="{FF2B5EF4-FFF2-40B4-BE49-F238E27FC236}">
                <a16:creationId xmlns:a16="http://schemas.microsoft.com/office/drawing/2014/main" id="{A3DB4DA2-E8B2-E505-BB60-030E5B1498D4}"/>
              </a:ext>
            </a:extLst>
          </p:cNvPr>
          <p:cNvSpPr/>
          <p:nvPr/>
        </p:nvSpPr>
        <p:spPr>
          <a:xfrm>
            <a:off x="5798753" y="2476197"/>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Weakened immune system</a:t>
            </a:r>
            <a:endParaRPr lang="en-US" sz="1750" dirty="0"/>
          </a:p>
        </p:txBody>
      </p:sp>
      <p:sp>
        <p:nvSpPr>
          <p:cNvPr id="30" name="Shape 10">
            <a:extLst>
              <a:ext uri="{FF2B5EF4-FFF2-40B4-BE49-F238E27FC236}">
                <a16:creationId xmlns:a16="http://schemas.microsoft.com/office/drawing/2014/main" id="{A6D7A357-21A3-0652-F433-6FA5F2BFEEF0}"/>
              </a:ext>
            </a:extLst>
          </p:cNvPr>
          <p:cNvSpPr/>
          <p:nvPr/>
        </p:nvSpPr>
        <p:spPr>
          <a:xfrm>
            <a:off x="540953" y="3345710"/>
            <a:ext cx="7540347" cy="1013222"/>
          </a:xfrm>
          <a:prstGeom prst="rect">
            <a:avLst/>
          </a:prstGeom>
          <a:solidFill>
            <a:srgbClr val="FFFFFF">
              <a:alpha val="4000"/>
            </a:srgbClr>
          </a:solidFill>
          <a:ln/>
        </p:spPr>
        <p:txBody>
          <a:bodyPr/>
          <a:lstStyle/>
          <a:p>
            <a:endParaRPr lang="en-US"/>
          </a:p>
        </p:txBody>
      </p:sp>
      <p:sp>
        <p:nvSpPr>
          <p:cNvPr id="31" name="Text 11">
            <a:extLst>
              <a:ext uri="{FF2B5EF4-FFF2-40B4-BE49-F238E27FC236}">
                <a16:creationId xmlns:a16="http://schemas.microsoft.com/office/drawing/2014/main" id="{D49203E0-B299-843D-CF5C-71772ABFCB1E}"/>
              </a:ext>
            </a:extLst>
          </p:cNvPr>
          <p:cNvSpPr/>
          <p:nvPr/>
        </p:nvSpPr>
        <p:spPr>
          <a:xfrm>
            <a:off x="768600" y="3489419"/>
            <a:ext cx="2055733" cy="362903"/>
          </a:xfrm>
          <a:prstGeom prst="rect">
            <a:avLst/>
          </a:prstGeom>
          <a:noFill/>
          <a:ln/>
        </p:spPr>
        <p:txBody>
          <a:bodyPr wrap="none" lIns="0" tIns="0" rIns="0" bIns="0" rtlCol="0" anchor="t"/>
          <a:lstStyle/>
          <a:p>
            <a:pPr marL="0" indent="0">
              <a:lnSpc>
                <a:spcPts val="2850"/>
              </a:lnSpc>
              <a:buNone/>
            </a:pPr>
            <a:r>
              <a:rPr lang="en-US" sz="2400" b="1" dirty="0"/>
              <a:t>Tuberculosis</a:t>
            </a:r>
          </a:p>
        </p:txBody>
      </p:sp>
      <p:sp>
        <p:nvSpPr>
          <p:cNvPr id="32" name="Text 12">
            <a:extLst>
              <a:ext uri="{FF2B5EF4-FFF2-40B4-BE49-F238E27FC236}">
                <a16:creationId xmlns:a16="http://schemas.microsoft.com/office/drawing/2014/main" id="{B1347EC8-AE7F-5AA0-C31B-022A02FD1745}"/>
              </a:ext>
            </a:extLst>
          </p:cNvPr>
          <p:cNvSpPr/>
          <p:nvPr/>
        </p:nvSpPr>
        <p:spPr>
          <a:xfrm>
            <a:off x="3285581" y="348941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Airborne droplets</a:t>
            </a:r>
            <a:endParaRPr lang="en-US" sz="1750" dirty="0"/>
          </a:p>
        </p:txBody>
      </p:sp>
      <p:sp>
        <p:nvSpPr>
          <p:cNvPr id="33" name="Text 13">
            <a:extLst>
              <a:ext uri="{FF2B5EF4-FFF2-40B4-BE49-F238E27FC236}">
                <a16:creationId xmlns:a16="http://schemas.microsoft.com/office/drawing/2014/main" id="{FA09A749-CFB8-5121-1ACF-20596A2FE4EC}"/>
              </a:ext>
            </a:extLst>
          </p:cNvPr>
          <p:cNvSpPr/>
          <p:nvPr/>
        </p:nvSpPr>
        <p:spPr>
          <a:xfrm>
            <a:off x="5798753" y="3489419"/>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Coughing, fever, night sweats</a:t>
            </a:r>
            <a:endParaRPr lang="en-US" sz="1750" dirty="0"/>
          </a:p>
        </p:txBody>
      </p:sp>
      <p:sp>
        <p:nvSpPr>
          <p:cNvPr id="34" name="Shape 14">
            <a:extLst>
              <a:ext uri="{FF2B5EF4-FFF2-40B4-BE49-F238E27FC236}">
                <a16:creationId xmlns:a16="http://schemas.microsoft.com/office/drawing/2014/main" id="{DAAEB943-F8CE-204E-A2A1-E9FF710FD697}"/>
              </a:ext>
            </a:extLst>
          </p:cNvPr>
          <p:cNvSpPr/>
          <p:nvPr/>
        </p:nvSpPr>
        <p:spPr>
          <a:xfrm>
            <a:off x="540953" y="4358932"/>
            <a:ext cx="7540347" cy="1013222"/>
          </a:xfrm>
          <a:prstGeom prst="rect">
            <a:avLst/>
          </a:prstGeom>
          <a:solidFill>
            <a:srgbClr val="000000">
              <a:alpha val="4000"/>
            </a:srgbClr>
          </a:solidFill>
          <a:ln/>
        </p:spPr>
        <p:txBody>
          <a:bodyPr/>
          <a:lstStyle/>
          <a:p>
            <a:endParaRPr lang="en-US"/>
          </a:p>
        </p:txBody>
      </p:sp>
      <p:sp>
        <p:nvSpPr>
          <p:cNvPr id="35" name="Text 15">
            <a:extLst>
              <a:ext uri="{FF2B5EF4-FFF2-40B4-BE49-F238E27FC236}">
                <a16:creationId xmlns:a16="http://schemas.microsoft.com/office/drawing/2014/main" id="{90C6F876-3624-5C8D-69DF-80179A3D87CC}"/>
              </a:ext>
            </a:extLst>
          </p:cNvPr>
          <p:cNvSpPr/>
          <p:nvPr/>
        </p:nvSpPr>
        <p:spPr>
          <a:xfrm>
            <a:off x="768600" y="4502640"/>
            <a:ext cx="2055733" cy="362903"/>
          </a:xfrm>
          <a:prstGeom prst="rect">
            <a:avLst/>
          </a:prstGeom>
          <a:noFill/>
          <a:ln/>
        </p:spPr>
        <p:txBody>
          <a:bodyPr wrap="none" lIns="0" tIns="0" rIns="0" bIns="0" rtlCol="0" anchor="t"/>
          <a:lstStyle/>
          <a:p>
            <a:pPr marL="0" indent="0">
              <a:lnSpc>
                <a:spcPts val="2850"/>
              </a:lnSpc>
              <a:buNone/>
            </a:pPr>
            <a:r>
              <a:rPr lang="en-US" sz="2400" b="1" dirty="0"/>
              <a:t>Malaria</a:t>
            </a:r>
          </a:p>
        </p:txBody>
      </p:sp>
      <p:sp>
        <p:nvSpPr>
          <p:cNvPr id="36" name="Text 16">
            <a:extLst>
              <a:ext uri="{FF2B5EF4-FFF2-40B4-BE49-F238E27FC236}">
                <a16:creationId xmlns:a16="http://schemas.microsoft.com/office/drawing/2014/main" id="{F709A157-3A1E-CA25-E0A8-1820B554147D}"/>
              </a:ext>
            </a:extLst>
          </p:cNvPr>
          <p:cNvSpPr/>
          <p:nvPr/>
        </p:nvSpPr>
        <p:spPr>
          <a:xfrm>
            <a:off x="3285581" y="450264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Mosquito bites</a:t>
            </a:r>
            <a:endParaRPr lang="en-US" sz="1750" dirty="0"/>
          </a:p>
        </p:txBody>
      </p:sp>
      <p:sp>
        <p:nvSpPr>
          <p:cNvPr id="37" name="Text 17">
            <a:extLst>
              <a:ext uri="{FF2B5EF4-FFF2-40B4-BE49-F238E27FC236}">
                <a16:creationId xmlns:a16="http://schemas.microsoft.com/office/drawing/2014/main" id="{EF64BE4D-A0FB-9C64-49B2-513D57A7A401}"/>
              </a:ext>
            </a:extLst>
          </p:cNvPr>
          <p:cNvSpPr/>
          <p:nvPr/>
        </p:nvSpPr>
        <p:spPr>
          <a:xfrm>
            <a:off x="5798753" y="4502640"/>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Fever, chills, sweating</a:t>
            </a:r>
            <a:endParaRPr lang="en-US" sz="1750" dirty="0"/>
          </a:p>
        </p:txBody>
      </p:sp>
      <p:pic>
        <p:nvPicPr>
          <p:cNvPr id="38" name="Image 0" descr="preencoded.png">
            <a:extLst>
              <a:ext uri="{FF2B5EF4-FFF2-40B4-BE49-F238E27FC236}">
                <a16:creationId xmlns:a16="http://schemas.microsoft.com/office/drawing/2014/main" id="{ED41C992-2058-93BC-E3A8-C71DA7B1D6E2}"/>
              </a:ext>
            </a:extLst>
          </p:cNvPr>
          <p:cNvPicPr>
            <a:picLocks noChangeAspect="1"/>
          </p:cNvPicPr>
          <p:nvPr/>
        </p:nvPicPr>
        <p:blipFill>
          <a:blip r:embed="rId2"/>
          <a:stretch>
            <a:fillRect/>
          </a:stretch>
        </p:blipFill>
        <p:spPr>
          <a:xfrm>
            <a:off x="8308947" y="0"/>
            <a:ext cx="3883053" cy="6858000"/>
          </a:xfrm>
          <a:prstGeom prst="rect">
            <a:avLst/>
          </a:prstGeom>
        </p:spPr>
      </p:pic>
    </p:spTree>
    <p:extLst>
      <p:ext uri="{BB962C8B-B14F-4D97-AF65-F5344CB8AC3E}">
        <p14:creationId xmlns:p14="http://schemas.microsoft.com/office/powerpoint/2010/main" val="1411117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A2876-AB1C-918E-DBB6-36CB461E0383}"/>
              </a:ext>
            </a:extLst>
          </p:cNvPr>
          <p:cNvSpPr>
            <a:spLocks noGrp="1"/>
          </p:cNvSpPr>
          <p:nvPr>
            <p:ph type="sldNum" sz="quarter" idx="4294967295"/>
          </p:nvPr>
        </p:nvSpPr>
        <p:spPr>
          <a:xfrm>
            <a:off x="11706547" y="6376972"/>
            <a:ext cx="609600" cy="365125"/>
          </a:xfrm>
        </p:spPr>
        <p:txBody>
          <a:bodyPr/>
          <a:lstStyle/>
          <a:p>
            <a:pPr algn="l"/>
            <a:fld id="{F7021451-1387-4CA6-816F-3879F97B5CBC}" type="slidenum">
              <a:rPr lang="en-US">
                <a:solidFill>
                  <a:srgbClr val="000000"/>
                </a:solidFill>
                <a:latin typeface="Open Sans"/>
                <a:ea typeface="Open Sans"/>
                <a:cs typeface="Open Sans"/>
              </a:rPr>
              <a:t>21</a:t>
            </a:fld>
            <a:endParaRPr lang="en-US" dirty="0">
              <a:solidFill>
                <a:srgbClr val="000000"/>
              </a:solidFill>
              <a:latin typeface="Open Sans"/>
              <a:ea typeface="Open Sans"/>
              <a:cs typeface="Open Sans"/>
            </a:endParaRPr>
          </a:p>
        </p:txBody>
      </p:sp>
      <p:sp>
        <p:nvSpPr>
          <p:cNvPr id="20" name="Text 0">
            <a:extLst>
              <a:ext uri="{FF2B5EF4-FFF2-40B4-BE49-F238E27FC236}">
                <a16:creationId xmlns:a16="http://schemas.microsoft.com/office/drawing/2014/main" id="{0CF063A0-A231-FF4D-9B8E-74136A7C97A3}"/>
              </a:ext>
            </a:extLst>
          </p:cNvPr>
          <p:cNvSpPr/>
          <p:nvPr/>
        </p:nvSpPr>
        <p:spPr>
          <a:xfrm>
            <a:off x="3481863" y="97819"/>
            <a:ext cx="4835128" cy="604361"/>
          </a:xfrm>
          <a:prstGeom prst="rect">
            <a:avLst/>
          </a:prstGeom>
          <a:noFill/>
          <a:ln/>
        </p:spPr>
        <p:txBody>
          <a:bodyPr wrap="none" lIns="0" tIns="0" rIns="0" bIns="0" rtlCol="0" anchor="t"/>
          <a:lstStyle/>
          <a:p>
            <a:pPr marL="0" indent="0">
              <a:lnSpc>
                <a:spcPts val="4750"/>
              </a:lnSpc>
              <a:buNone/>
            </a:pPr>
            <a:r>
              <a:rPr lang="en-US" sz="4400" dirty="0">
                <a:latin typeface="Montserrat ExtraBold"/>
              </a:rPr>
              <a:t>Unintentional Injuries</a:t>
            </a:r>
          </a:p>
        </p:txBody>
      </p:sp>
      <p:sp>
        <p:nvSpPr>
          <p:cNvPr id="21" name="Shape 2">
            <a:extLst>
              <a:ext uri="{FF2B5EF4-FFF2-40B4-BE49-F238E27FC236}">
                <a16:creationId xmlns:a16="http://schemas.microsoft.com/office/drawing/2014/main" id="{1D752F57-78F3-462E-AC20-4B44D4427A8A}"/>
              </a:ext>
            </a:extLst>
          </p:cNvPr>
          <p:cNvSpPr/>
          <p:nvPr/>
        </p:nvSpPr>
        <p:spPr>
          <a:xfrm>
            <a:off x="3968192" y="1058335"/>
            <a:ext cx="676870" cy="22860"/>
          </a:xfrm>
          <a:prstGeom prst="roundRect">
            <a:avLst>
              <a:gd name="adj" fmla="val 355340"/>
            </a:avLst>
          </a:prstGeom>
          <a:solidFill>
            <a:srgbClr val="313E80"/>
          </a:solidFill>
          <a:ln/>
        </p:spPr>
        <p:txBody>
          <a:bodyPr/>
          <a:lstStyle/>
          <a:p>
            <a:endParaRPr lang="en-US"/>
          </a:p>
        </p:txBody>
      </p:sp>
      <p:sp>
        <p:nvSpPr>
          <p:cNvPr id="22" name="Shape 3">
            <a:extLst>
              <a:ext uri="{FF2B5EF4-FFF2-40B4-BE49-F238E27FC236}">
                <a16:creationId xmlns:a16="http://schemas.microsoft.com/office/drawing/2014/main" id="{FDF7D7BD-6BED-786F-6BF6-107E72211376}"/>
              </a:ext>
            </a:extLst>
          </p:cNvPr>
          <p:cNvSpPr/>
          <p:nvPr/>
        </p:nvSpPr>
        <p:spPr>
          <a:xfrm>
            <a:off x="3555997" y="852238"/>
            <a:ext cx="435054" cy="435054"/>
          </a:xfrm>
          <a:prstGeom prst="roundRect">
            <a:avLst>
              <a:gd name="adj" fmla="val 18671"/>
            </a:avLst>
          </a:prstGeom>
          <a:solidFill>
            <a:srgbClr val="182567"/>
          </a:solidFill>
          <a:ln w="7620">
            <a:solidFill>
              <a:srgbClr val="313E80"/>
            </a:solidFill>
            <a:prstDash val="solid"/>
          </a:ln>
        </p:spPr>
        <p:txBody>
          <a:bodyPr/>
          <a:lstStyle/>
          <a:p>
            <a:endParaRPr lang="en-US"/>
          </a:p>
        </p:txBody>
      </p:sp>
      <p:sp>
        <p:nvSpPr>
          <p:cNvPr id="23" name="Text 4">
            <a:extLst>
              <a:ext uri="{FF2B5EF4-FFF2-40B4-BE49-F238E27FC236}">
                <a16:creationId xmlns:a16="http://schemas.microsoft.com/office/drawing/2014/main" id="{E935BB16-892F-A4DC-CC56-2E7AEEB19561}"/>
              </a:ext>
            </a:extLst>
          </p:cNvPr>
          <p:cNvSpPr/>
          <p:nvPr/>
        </p:nvSpPr>
        <p:spPr>
          <a:xfrm>
            <a:off x="3691014" y="924628"/>
            <a:ext cx="164902" cy="290155"/>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pitchFamily="34" charset="0"/>
                <a:ea typeface="Roboto" pitchFamily="34" charset="-122"/>
                <a:cs typeface="Roboto" pitchFamily="34" charset="-120"/>
              </a:rPr>
              <a:t>1</a:t>
            </a:r>
            <a:endParaRPr lang="en-US" sz="2250" dirty="0"/>
          </a:p>
        </p:txBody>
      </p:sp>
      <p:sp>
        <p:nvSpPr>
          <p:cNvPr id="24" name="Text 5">
            <a:extLst>
              <a:ext uri="{FF2B5EF4-FFF2-40B4-BE49-F238E27FC236}">
                <a16:creationId xmlns:a16="http://schemas.microsoft.com/office/drawing/2014/main" id="{D8AAEB5F-691D-6FEB-1DE4-00AB1D9CB0D6}"/>
              </a:ext>
            </a:extLst>
          </p:cNvPr>
          <p:cNvSpPr/>
          <p:nvPr/>
        </p:nvSpPr>
        <p:spPr>
          <a:xfrm>
            <a:off x="4837229" y="828068"/>
            <a:ext cx="2461022" cy="302181"/>
          </a:xfrm>
          <a:prstGeom prst="rect">
            <a:avLst/>
          </a:prstGeom>
          <a:noFill/>
          <a:ln/>
        </p:spPr>
        <p:txBody>
          <a:bodyPr wrap="none" lIns="0" tIns="0" rIns="0" bIns="0" rtlCol="0" anchor="t"/>
          <a:lstStyle/>
          <a:p>
            <a:pPr marL="0" indent="0" algn="l">
              <a:lnSpc>
                <a:spcPts val="2350"/>
              </a:lnSpc>
              <a:buNone/>
            </a:pPr>
            <a:r>
              <a:rPr lang="en-US" sz="2400" b="1" dirty="0"/>
              <a:t>Road Traffic Accidents</a:t>
            </a:r>
          </a:p>
        </p:txBody>
      </p:sp>
      <p:sp>
        <p:nvSpPr>
          <p:cNvPr id="25" name="Shape 7">
            <a:extLst>
              <a:ext uri="{FF2B5EF4-FFF2-40B4-BE49-F238E27FC236}">
                <a16:creationId xmlns:a16="http://schemas.microsoft.com/office/drawing/2014/main" id="{6591C14A-F05B-2B09-D17B-D9EB8E541242}"/>
              </a:ext>
            </a:extLst>
          </p:cNvPr>
          <p:cNvSpPr/>
          <p:nvPr/>
        </p:nvSpPr>
        <p:spPr>
          <a:xfrm>
            <a:off x="3968192" y="2675204"/>
            <a:ext cx="676870" cy="22860"/>
          </a:xfrm>
          <a:prstGeom prst="roundRect">
            <a:avLst>
              <a:gd name="adj" fmla="val 355340"/>
            </a:avLst>
          </a:prstGeom>
          <a:solidFill>
            <a:srgbClr val="313E80"/>
          </a:solidFill>
          <a:ln/>
        </p:spPr>
        <p:txBody>
          <a:bodyPr/>
          <a:lstStyle/>
          <a:p>
            <a:endParaRPr lang="en-US"/>
          </a:p>
        </p:txBody>
      </p:sp>
      <p:sp>
        <p:nvSpPr>
          <p:cNvPr id="26" name="Shape 8">
            <a:extLst>
              <a:ext uri="{FF2B5EF4-FFF2-40B4-BE49-F238E27FC236}">
                <a16:creationId xmlns:a16="http://schemas.microsoft.com/office/drawing/2014/main" id="{941AB1C9-2229-26B6-9CC9-E1AC40A28420}"/>
              </a:ext>
            </a:extLst>
          </p:cNvPr>
          <p:cNvSpPr/>
          <p:nvPr/>
        </p:nvSpPr>
        <p:spPr>
          <a:xfrm>
            <a:off x="3555997" y="2469107"/>
            <a:ext cx="435054" cy="435054"/>
          </a:xfrm>
          <a:prstGeom prst="roundRect">
            <a:avLst>
              <a:gd name="adj" fmla="val 18671"/>
            </a:avLst>
          </a:prstGeom>
          <a:solidFill>
            <a:srgbClr val="182567"/>
          </a:solidFill>
          <a:ln w="7620">
            <a:solidFill>
              <a:srgbClr val="313E80"/>
            </a:solidFill>
            <a:prstDash val="solid"/>
          </a:ln>
        </p:spPr>
        <p:txBody>
          <a:bodyPr/>
          <a:lstStyle/>
          <a:p>
            <a:endParaRPr lang="en-US"/>
          </a:p>
        </p:txBody>
      </p:sp>
      <p:sp>
        <p:nvSpPr>
          <p:cNvPr id="27" name="Text 9">
            <a:extLst>
              <a:ext uri="{FF2B5EF4-FFF2-40B4-BE49-F238E27FC236}">
                <a16:creationId xmlns:a16="http://schemas.microsoft.com/office/drawing/2014/main" id="{237A5941-4123-6AAE-0C60-2A11F99E8490}"/>
              </a:ext>
            </a:extLst>
          </p:cNvPr>
          <p:cNvSpPr/>
          <p:nvPr/>
        </p:nvSpPr>
        <p:spPr>
          <a:xfrm>
            <a:off x="3691014" y="2541497"/>
            <a:ext cx="164902" cy="290155"/>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pitchFamily="34" charset="0"/>
                <a:ea typeface="Roboto" pitchFamily="34" charset="-122"/>
                <a:cs typeface="Roboto" pitchFamily="34" charset="-120"/>
              </a:rPr>
              <a:t>2</a:t>
            </a:r>
            <a:endParaRPr lang="en-US" sz="2250" dirty="0"/>
          </a:p>
        </p:txBody>
      </p:sp>
      <p:sp>
        <p:nvSpPr>
          <p:cNvPr id="28" name="Text 10">
            <a:extLst>
              <a:ext uri="{FF2B5EF4-FFF2-40B4-BE49-F238E27FC236}">
                <a16:creationId xmlns:a16="http://schemas.microsoft.com/office/drawing/2014/main" id="{3C44C45B-F476-6E3E-1B18-6E7FD87E44E0}"/>
              </a:ext>
            </a:extLst>
          </p:cNvPr>
          <p:cNvSpPr/>
          <p:nvPr/>
        </p:nvSpPr>
        <p:spPr>
          <a:xfrm>
            <a:off x="4837229" y="2444937"/>
            <a:ext cx="2417564" cy="302181"/>
          </a:xfrm>
          <a:prstGeom prst="rect">
            <a:avLst/>
          </a:prstGeom>
          <a:noFill/>
          <a:ln/>
        </p:spPr>
        <p:txBody>
          <a:bodyPr wrap="none" lIns="0" tIns="0" rIns="0" bIns="0" rtlCol="0" anchor="t"/>
          <a:lstStyle/>
          <a:p>
            <a:pPr>
              <a:lnSpc>
                <a:spcPts val="2350"/>
              </a:lnSpc>
            </a:pPr>
            <a:r>
              <a:rPr lang="en-US" sz="2400" b="1" dirty="0"/>
              <a:t>Falls</a:t>
            </a:r>
          </a:p>
        </p:txBody>
      </p:sp>
      <p:sp>
        <p:nvSpPr>
          <p:cNvPr id="29" name="Shape 12">
            <a:extLst>
              <a:ext uri="{FF2B5EF4-FFF2-40B4-BE49-F238E27FC236}">
                <a16:creationId xmlns:a16="http://schemas.microsoft.com/office/drawing/2014/main" id="{8A15CE89-7544-1881-DBFE-92E47EF448D3}"/>
              </a:ext>
            </a:extLst>
          </p:cNvPr>
          <p:cNvSpPr/>
          <p:nvPr/>
        </p:nvSpPr>
        <p:spPr>
          <a:xfrm>
            <a:off x="3968192" y="4292073"/>
            <a:ext cx="676870" cy="22860"/>
          </a:xfrm>
          <a:prstGeom prst="roundRect">
            <a:avLst>
              <a:gd name="adj" fmla="val 355340"/>
            </a:avLst>
          </a:prstGeom>
          <a:solidFill>
            <a:srgbClr val="313E80"/>
          </a:solidFill>
          <a:ln/>
        </p:spPr>
        <p:txBody>
          <a:bodyPr/>
          <a:lstStyle/>
          <a:p>
            <a:endParaRPr lang="en-US"/>
          </a:p>
        </p:txBody>
      </p:sp>
      <p:sp>
        <p:nvSpPr>
          <p:cNvPr id="30" name="Shape 13">
            <a:extLst>
              <a:ext uri="{FF2B5EF4-FFF2-40B4-BE49-F238E27FC236}">
                <a16:creationId xmlns:a16="http://schemas.microsoft.com/office/drawing/2014/main" id="{276865DE-1473-7E49-5E8F-1B1D575C400D}"/>
              </a:ext>
            </a:extLst>
          </p:cNvPr>
          <p:cNvSpPr/>
          <p:nvPr/>
        </p:nvSpPr>
        <p:spPr>
          <a:xfrm>
            <a:off x="3555997" y="4085975"/>
            <a:ext cx="435054" cy="435054"/>
          </a:xfrm>
          <a:prstGeom prst="roundRect">
            <a:avLst>
              <a:gd name="adj" fmla="val 18671"/>
            </a:avLst>
          </a:prstGeom>
          <a:solidFill>
            <a:srgbClr val="182567"/>
          </a:solidFill>
          <a:ln w="7620">
            <a:solidFill>
              <a:srgbClr val="313E80"/>
            </a:solidFill>
            <a:prstDash val="solid"/>
          </a:ln>
        </p:spPr>
        <p:txBody>
          <a:bodyPr/>
          <a:lstStyle/>
          <a:p>
            <a:endParaRPr lang="en-US"/>
          </a:p>
        </p:txBody>
      </p:sp>
      <p:sp>
        <p:nvSpPr>
          <p:cNvPr id="31" name="Text 14">
            <a:extLst>
              <a:ext uri="{FF2B5EF4-FFF2-40B4-BE49-F238E27FC236}">
                <a16:creationId xmlns:a16="http://schemas.microsoft.com/office/drawing/2014/main" id="{F0F8B620-C049-ED74-FED7-C9BB6981B5C9}"/>
              </a:ext>
            </a:extLst>
          </p:cNvPr>
          <p:cNvSpPr/>
          <p:nvPr/>
        </p:nvSpPr>
        <p:spPr>
          <a:xfrm>
            <a:off x="3691014" y="4158365"/>
            <a:ext cx="164902" cy="290155"/>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pitchFamily="34" charset="0"/>
                <a:ea typeface="Roboto" pitchFamily="34" charset="-122"/>
                <a:cs typeface="Roboto" pitchFamily="34" charset="-120"/>
              </a:rPr>
              <a:t>3</a:t>
            </a:r>
            <a:endParaRPr lang="en-US" sz="2250" dirty="0"/>
          </a:p>
        </p:txBody>
      </p:sp>
      <p:sp>
        <p:nvSpPr>
          <p:cNvPr id="32" name="Text 15">
            <a:extLst>
              <a:ext uri="{FF2B5EF4-FFF2-40B4-BE49-F238E27FC236}">
                <a16:creationId xmlns:a16="http://schemas.microsoft.com/office/drawing/2014/main" id="{9EC42F73-817B-5404-EE05-E7C556811057}"/>
              </a:ext>
            </a:extLst>
          </p:cNvPr>
          <p:cNvSpPr/>
          <p:nvPr/>
        </p:nvSpPr>
        <p:spPr>
          <a:xfrm>
            <a:off x="4837229" y="4061806"/>
            <a:ext cx="2417564" cy="302181"/>
          </a:xfrm>
          <a:prstGeom prst="rect">
            <a:avLst/>
          </a:prstGeom>
          <a:noFill/>
          <a:ln/>
        </p:spPr>
        <p:txBody>
          <a:bodyPr wrap="none" lIns="0" tIns="0" rIns="0" bIns="0" rtlCol="0" anchor="t"/>
          <a:lstStyle/>
          <a:p>
            <a:pPr indent="0">
              <a:lnSpc>
                <a:spcPts val="2350"/>
              </a:lnSpc>
              <a:buNone/>
            </a:pPr>
            <a:r>
              <a:rPr lang="en-US" sz="2400" b="1" dirty="0"/>
              <a:t>Drowning</a:t>
            </a:r>
          </a:p>
        </p:txBody>
      </p:sp>
      <p:sp>
        <p:nvSpPr>
          <p:cNvPr id="33" name="Shape 17">
            <a:extLst>
              <a:ext uri="{FF2B5EF4-FFF2-40B4-BE49-F238E27FC236}">
                <a16:creationId xmlns:a16="http://schemas.microsoft.com/office/drawing/2014/main" id="{EA0FC813-719A-9A6E-B8D5-4F7AB456D9A6}"/>
              </a:ext>
            </a:extLst>
          </p:cNvPr>
          <p:cNvSpPr/>
          <p:nvPr/>
        </p:nvSpPr>
        <p:spPr>
          <a:xfrm>
            <a:off x="3968192" y="5908941"/>
            <a:ext cx="676870" cy="22860"/>
          </a:xfrm>
          <a:prstGeom prst="roundRect">
            <a:avLst>
              <a:gd name="adj" fmla="val 355340"/>
            </a:avLst>
          </a:prstGeom>
          <a:solidFill>
            <a:srgbClr val="313E80"/>
          </a:solidFill>
          <a:ln/>
        </p:spPr>
        <p:txBody>
          <a:bodyPr/>
          <a:lstStyle/>
          <a:p>
            <a:endParaRPr lang="en-US"/>
          </a:p>
        </p:txBody>
      </p:sp>
      <p:sp>
        <p:nvSpPr>
          <p:cNvPr id="34" name="Shape 18">
            <a:extLst>
              <a:ext uri="{FF2B5EF4-FFF2-40B4-BE49-F238E27FC236}">
                <a16:creationId xmlns:a16="http://schemas.microsoft.com/office/drawing/2014/main" id="{8E089130-2FEF-28D3-D76B-FFB800EFC67E}"/>
              </a:ext>
            </a:extLst>
          </p:cNvPr>
          <p:cNvSpPr/>
          <p:nvPr/>
        </p:nvSpPr>
        <p:spPr>
          <a:xfrm>
            <a:off x="3555997" y="5702844"/>
            <a:ext cx="435054" cy="435054"/>
          </a:xfrm>
          <a:prstGeom prst="roundRect">
            <a:avLst>
              <a:gd name="adj" fmla="val 18671"/>
            </a:avLst>
          </a:prstGeom>
          <a:solidFill>
            <a:srgbClr val="182567"/>
          </a:solidFill>
          <a:ln w="7620">
            <a:solidFill>
              <a:srgbClr val="313E80"/>
            </a:solidFill>
            <a:prstDash val="solid"/>
          </a:ln>
        </p:spPr>
        <p:txBody>
          <a:bodyPr/>
          <a:lstStyle/>
          <a:p>
            <a:endParaRPr lang="en-US"/>
          </a:p>
        </p:txBody>
      </p:sp>
      <p:sp>
        <p:nvSpPr>
          <p:cNvPr id="35" name="Text 19">
            <a:extLst>
              <a:ext uri="{FF2B5EF4-FFF2-40B4-BE49-F238E27FC236}">
                <a16:creationId xmlns:a16="http://schemas.microsoft.com/office/drawing/2014/main" id="{0B715A0C-01A6-0058-6D1A-77C1D0513B18}"/>
              </a:ext>
            </a:extLst>
          </p:cNvPr>
          <p:cNvSpPr/>
          <p:nvPr/>
        </p:nvSpPr>
        <p:spPr>
          <a:xfrm>
            <a:off x="3691014" y="5775234"/>
            <a:ext cx="164902" cy="290155"/>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pitchFamily="34" charset="0"/>
                <a:ea typeface="Roboto" pitchFamily="34" charset="-122"/>
                <a:cs typeface="Roboto" pitchFamily="34" charset="-120"/>
              </a:rPr>
              <a:t>4</a:t>
            </a:r>
            <a:endParaRPr lang="en-US" sz="2250" dirty="0"/>
          </a:p>
        </p:txBody>
      </p:sp>
      <p:sp>
        <p:nvSpPr>
          <p:cNvPr id="36" name="Text 20">
            <a:extLst>
              <a:ext uri="{FF2B5EF4-FFF2-40B4-BE49-F238E27FC236}">
                <a16:creationId xmlns:a16="http://schemas.microsoft.com/office/drawing/2014/main" id="{3ADB2E7C-D507-5034-DB61-5A407F4019B9}"/>
              </a:ext>
            </a:extLst>
          </p:cNvPr>
          <p:cNvSpPr/>
          <p:nvPr/>
        </p:nvSpPr>
        <p:spPr>
          <a:xfrm>
            <a:off x="4837229" y="5678674"/>
            <a:ext cx="2417564" cy="302181"/>
          </a:xfrm>
          <a:prstGeom prst="rect">
            <a:avLst/>
          </a:prstGeom>
          <a:noFill/>
          <a:ln/>
        </p:spPr>
        <p:txBody>
          <a:bodyPr wrap="none" lIns="0" tIns="0" rIns="0" bIns="0" rtlCol="0" anchor="t"/>
          <a:lstStyle/>
          <a:p>
            <a:pPr marL="0" indent="0" algn="l">
              <a:lnSpc>
                <a:spcPts val="2350"/>
              </a:lnSpc>
              <a:buNone/>
            </a:pPr>
            <a:r>
              <a:rPr lang="en-US" sz="2400" b="1" dirty="0"/>
              <a:t>Fires</a:t>
            </a:r>
          </a:p>
        </p:txBody>
      </p:sp>
      <p:sp>
        <p:nvSpPr>
          <p:cNvPr id="37" name="Text 6">
            <a:extLst>
              <a:ext uri="{FF2B5EF4-FFF2-40B4-BE49-F238E27FC236}">
                <a16:creationId xmlns:a16="http://schemas.microsoft.com/office/drawing/2014/main" id="{80B707B5-CF81-FFE4-BA26-46F00FE6D07B}"/>
              </a:ext>
            </a:extLst>
          </p:cNvPr>
          <p:cNvSpPr/>
          <p:nvPr/>
        </p:nvSpPr>
        <p:spPr>
          <a:xfrm>
            <a:off x="4837228" y="1229159"/>
            <a:ext cx="6436519" cy="618649"/>
          </a:xfrm>
          <a:prstGeom prst="rect">
            <a:avLst/>
          </a:prstGeom>
          <a:noFill/>
          <a:ln/>
        </p:spPr>
        <p:txBody>
          <a:bodyPr wrap="square" lIns="0" tIns="0" rIns="0" bIns="0" rtlCol="0" anchor="t"/>
          <a:lstStyle/>
          <a:p>
            <a:pPr marL="0" indent="0" algn="l">
              <a:lnSpc>
                <a:spcPts val="2400"/>
              </a:lnSpc>
              <a:buNone/>
            </a:pPr>
            <a:r>
              <a:rPr lang="en-US" dirty="0">
                <a:latin typeface="Open Sans"/>
                <a:ea typeface="Open Sans"/>
                <a:cs typeface="Open Sans"/>
              </a:rPr>
              <a:t>A leading cause of unintentional injury deaths, particularly in low- and middle-income countries.</a:t>
            </a:r>
          </a:p>
        </p:txBody>
      </p:sp>
      <p:sp>
        <p:nvSpPr>
          <p:cNvPr id="38" name="Text 11">
            <a:extLst>
              <a:ext uri="{FF2B5EF4-FFF2-40B4-BE49-F238E27FC236}">
                <a16:creationId xmlns:a16="http://schemas.microsoft.com/office/drawing/2014/main" id="{1415BE92-A442-7574-3006-11D5D644A315}"/>
              </a:ext>
            </a:extLst>
          </p:cNvPr>
          <p:cNvSpPr/>
          <p:nvPr/>
        </p:nvSpPr>
        <p:spPr>
          <a:xfrm>
            <a:off x="4645062" y="2904161"/>
            <a:ext cx="6628685" cy="618649"/>
          </a:xfrm>
          <a:prstGeom prst="rect">
            <a:avLst/>
          </a:prstGeom>
          <a:noFill/>
          <a:ln/>
        </p:spPr>
        <p:txBody>
          <a:bodyPr wrap="square" lIns="0" tIns="0" rIns="0" bIns="0" rtlCol="0" anchor="t"/>
          <a:lstStyle/>
          <a:p>
            <a:pPr marL="0" indent="0" algn="l">
              <a:lnSpc>
                <a:spcPts val="2400"/>
              </a:lnSpc>
              <a:buNone/>
            </a:pPr>
            <a:r>
              <a:rPr lang="en-US" dirty="0">
                <a:latin typeface="Open Sans"/>
                <a:ea typeface="Open Sans"/>
                <a:cs typeface="Open Sans"/>
              </a:rPr>
              <a:t>Falls are a significant cause of injuries, especially among older adults and young children.</a:t>
            </a:r>
          </a:p>
        </p:txBody>
      </p:sp>
      <p:sp>
        <p:nvSpPr>
          <p:cNvPr id="39" name="Text 16">
            <a:extLst>
              <a:ext uri="{FF2B5EF4-FFF2-40B4-BE49-F238E27FC236}">
                <a16:creationId xmlns:a16="http://schemas.microsoft.com/office/drawing/2014/main" id="{080C7D98-DD00-1C69-8066-B9D52A96BA12}"/>
              </a:ext>
            </a:extLst>
          </p:cNvPr>
          <p:cNvSpPr/>
          <p:nvPr/>
        </p:nvSpPr>
        <p:spPr>
          <a:xfrm>
            <a:off x="4837228" y="4419527"/>
            <a:ext cx="6436519" cy="618649"/>
          </a:xfrm>
          <a:prstGeom prst="rect">
            <a:avLst/>
          </a:prstGeom>
          <a:noFill/>
          <a:ln/>
        </p:spPr>
        <p:txBody>
          <a:bodyPr wrap="square" lIns="0" tIns="0" rIns="0" bIns="0" rtlCol="0" anchor="t"/>
          <a:lstStyle/>
          <a:p>
            <a:pPr>
              <a:lnSpc>
                <a:spcPts val="2400"/>
              </a:lnSpc>
            </a:pPr>
            <a:r>
              <a:rPr lang="en-US" dirty="0">
                <a:latin typeface="Open Sans"/>
                <a:ea typeface="Open Sans"/>
                <a:cs typeface="Open Sans"/>
              </a:rPr>
              <a:t>A preventable cause of death, particularly in children and those who are not strong swimmers.</a:t>
            </a:r>
          </a:p>
        </p:txBody>
      </p:sp>
      <p:sp>
        <p:nvSpPr>
          <p:cNvPr id="40" name="Text 21">
            <a:extLst>
              <a:ext uri="{FF2B5EF4-FFF2-40B4-BE49-F238E27FC236}">
                <a16:creationId xmlns:a16="http://schemas.microsoft.com/office/drawing/2014/main" id="{C35DF113-96E5-0C79-B7C5-1B665AA015C6}"/>
              </a:ext>
            </a:extLst>
          </p:cNvPr>
          <p:cNvSpPr/>
          <p:nvPr/>
        </p:nvSpPr>
        <p:spPr>
          <a:xfrm>
            <a:off x="4837227" y="6067648"/>
            <a:ext cx="6436519" cy="618649"/>
          </a:xfrm>
          <a:prstGeom prst="rect">
            <a:avLst/>
          </a:prstGeom>
          <a:noFill/>
          <a:ln/>
        </p:spPr>
        <p:txBody>
          <a:bodyPr wrap="square" lIns="0" tIns="0" rIns="0" bIns="0" rtlCol="0" anchor="t"/>
          <a:lstStyle/>
          <a:p>
            <a:pPr marL="0" indent="0" algn="l">
              <a:lnSpc>
                <a:spcPts val="2400"/>
              </a:lnSpc>
              <a:buNone/>
            </a:pPr>
            <a:r>
              <a:rPr lang="en-US" dirty="0">
                <a:latin typeface="Open Sans"/>
                <a:ea typeface="Open Sans"/>
                <a:cs typeface="Open Sans"/>
              </a:rPr>
              <a:t>Fire-related injuries and deaths can be reduced through fire safety measures and awareness.</a:t>
            </a:r>
          </a:p>
        </p:txBody>
      </p:sp>
      <p:pic>
        <p:nvPicPr>
          <p:cNvPr id="41" name="Image 0" descr="preencoded.png">
            <a:extLst>
              <a:ext uri="{FF2B5EF4-FFF2-40B4-BE49-F238E27FC236}">
                <a16:creationId xmlns:a16="http://schemas.microsoft.com/office/drawing/2014/main" id="{233D1793-FB09-6835-D355-6DA5BA3ECE36}"/>
              </a:ext>
            </a:extLst>
          </p:cNvPr>
          <p:cNvPicPr>
            <a:picLocks noChangeAspect="1"/>
          </p:cNvPicPr>
          <p:nvPr/>
        </p:nvPicPr>
        <p:blipFill>
          <a:blip r:embed="rId3"/>
          <a:stretch>
            <a:fillRect/>
          </a:stretch>
        </p:blipFill>
        <p:spPr>
          <a:xfrm>
            <a:off x="0" y="1"/>
            <a:ext cx="3443721" cy="6858000"/>
          </a:xfrm>
          <a:prstGeom prst="rect">
            <a:avLst/>
          </a:prstGeom>
        </p:spPr>
      </p:pic>
      <p:sp>
        <p:nvSpPr>
          <p:cNvPr id="3" name="Footer Placeholder 2">
            <a:extLst>
              <a:ext uri="{FF2B5EF4-FFF2-40B4-BE49-F238E27FC236}">
                <a16:creationId xmlns:a16="http://schemas.microsoft.com/office/drawing/2014/main" id="{BBD8F3AC-F1F1-5D8B-58DA-11C43A086D39}"/>
              </a:ext>
            </a:extLst>
          </p:cNvPr>
          <p:cNvSpPr txBox="1">
            <a:spLocks/>
          </p:cNvSpPr>
          <p:nvPr/>
        </p:nvSpPr>
        <p:spPr>
          <a:xfrm rot="16200000">
            <a:off x="10010455" y="3063753"/>
            <a:ext cx="3634740"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ts val="4750"/>
              </a:lnSpc>
              <a:buNone/>
            </a:pPr>
            <a:r>
              <a:rPr lang="en-US" dirty="0">
                <a:solidFill>
                  <a:schemeClr val="bg2"/>
                </a:solidFill>
                <a:latin typeface="Montserrat ExtraBold" panose="00000900000000000000" pitchFamily="2" charset="0"/>
              </a:rPr>
              <a:t>Unintentional Injuries</a:t>
            </a:r>
          </a:p>
          <a:p>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415218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extLst>
              <p:ext uri="{D42A27DB-BD31-4B8C-83A1-F6EECF244321}">
                <p14:modId xmlns:p14="http://schemas.microsoft.com/office/powerpoint/2010/main" val="3415169362"/>
              </p:ext>
            </p:extLst>
          </p:nvPr>
        </p:nvGraphicFramePr>
        <p:xfrm>
          <a:off x="853440" y="2438400"/>
          <a:ext cx="10363200" cy="2097024"/>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CAUSE</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1990</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2019</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Exposure to Force of Nature</a:t>
                      </a: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0.05M</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0.01M</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Environmental Heat  and Cold Exposure</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0.13M</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0.11M</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 name="Text 0"/>
          <p:cNvSpPr/>
          <p:nvPr/>
        </p:nvSpPr>
        <p:spPr>
          <a:xfrm>
            <a:off x="596900" y="571500"/>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dirty="0">
                <a:latin typeface="Montserrat ExtraBold"/>
              </a:rPr>
              <a:t>LEAST CAUSES OF DEATH</a:t>
            </a: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22</a:t>
            </a:fld>
            <a:endParaRPr lang="en-US" sz="1210">
              <a:solidFill>
                <a:srgbClr val="000000"/>
              </a:solidFill>
              <a:latin typeface="Open Sans"/>
              <a:ea typeface="Open Sans"/>
              <a:cs typeface="Open Sans"/>
            </a:endParaRPr>
          </a:p>
        </p:txBody>
      </p:sp>
      <p:sp>
        <p:nvSpPr>
          <p:cNvPr id="5" name="Rectangle 4">
            <a:extLst>
              <a:ext uri="{FF2B5EF4-FFF2-40B4-BE49-F238E27FC236}">
                <a16:creationId xmlns:a16="http://schemas.microsoft.com/office/drawing/2014/main" id="{42979700-C89C-53D6-A4BD-4416810DAE64}"/>
              </a:ext>
            </a:extLst>
          </p:cNvPr>
          <p:cNvSpPr/>
          <p:nvPr/>
        </p:nvSpPr>
        <p:spPr>
          <a:xfrm>
            <a:off x="704335" y="3960588"/>
            <a:ext cx="10626811" cy="8155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2">
            <a:extLst>
              <a:ext uri="{FF2B5EF4-FFF2-40B4-BE49-F238E27FC236}">
                <a16:creationId xmlns:a16="http://schemas.microsoft.com/office/drawing/2014/main" id="{517BE2A5-D615-93A7-99EB-FFFA48D2069D}"/>
              </a:ext>
            </a:extLst>
          </p:cNvPr>
          <p:cNvSpPr txBox="1">
            <a:spLocks/>
          </p:cNvSpPr>
          <p:nvPr/>
        </p:nvSpPr>
        <p:spPr>
          <a:xfrm rot="16200000">
            <a:off x="9835500" y="2738737"/>
            <a:ext cx="4140543" cy="41772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dirty="0">
                <a:solidFill>
                  <a:schemeClr val="bg2"/>
                </a:solidFill>
                <a:latin typeface="Montserrat ExtraBold" panose="00000900000000000000" pitchFamily="2" charset="0"/>
              </a:rPr>
              <a:t>LEAST CAUSES OF DEATH</a:t>
            </a:r>
          </a:p>
          <a:p>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782841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845B-C4E1-AF66-95D1-21CABBA473F8}"/>
              </a:ext>
            </a:extLst>
          </p:cNvPr>
          <p:cNvSpPr>
            <a:spLocks noGrp="1"/>
          </p:cNvSpPr>
          <p:nvPr>
            <p:ph type="title"/>
          </p:nvPr>
        </p:nvSpPr>
        <p:spPr/>
        <p:txBody>
          <a:bodyPr/>
          <a:lstStyle/>
          <a:p>
            <a:r>
              <a:rPr lang="en-US" dirty="0"/>
              <a:t>INCREASING MORTALITY RATES</a:t>
            </a:r>
          </a:p>
        </p:txBody>
      </p:sp>
      <p:sp>
        <p:nvSpPr>
          <p:cNvPr id="4" name="Slide Number Placeholder 3">
            <a:extLst>
              <a:ext uri="{FF2B5EF4-FFF2-40B4-BE49-F238E27FC236}">
                <a16:creationId xmlns:a16="http://schemas.microsoft.com/office/drawing/2014/main" id="{34CBA936-1271-D621-F7FF-5CAEBB8DB6D3}"/>
              </a:ext>
            </a:extLst>
          </p:cNvPr>
          <p:cNvSpPr>
            <a:spLocks noGrp="1"/>
          </p:cNvSpPr>
          <p:nvPr>
            <p:ph type="sldNum" sz="quarter" idx="11"/>
          </p:nvPr>
        </p:nvSpPr>
        <p:spPr/>
        <p:txBody>
          <a:bodyPr/>
          <a:lstStyle/>
          <a:p>
            <a:fld id="{CF6F24BE-8BEB-403A-BDCC-38E201D0662D}" type="slidenum">
              <a:rPr lang="en-ID" smtClean="0"/>
              <a:pPr/>
              <a:t>23</a:t>
            </a:fld>
            <a:endParaRPr lang="en-ID"/>
          </a:p>
        </p:txBody>
      </p:sp>
      <p:pic>
        <p:nvPicPr>
          <p:cNvPr id="11" name="Picture Placeholder 10">
            <a:extLst>
              <a:ext uri="{FF2B5EF4-FFF2-40B4-BE49-F238E27FC236}">
                <a16:creationId xmlns:a16="http://schemas.microsoft.com/office/drawing/2014/main" id="{3387A37F-1805-CD50-8029-474AEAEB38D8}"/>
              </a:ext>
            </a:extLst>
          </p:cNvPr>
          <p:cNvPicPr>
            <a:picLocks noGrp="1" noChangeAspect="1"/>
          </p:cNvPicPr>
          <p:nvPr>
            <p:ph type="pic" sz="quarter" idx="12"/>
          </p:nvPr>
        </p:nvPicPr>
        <p:blipFill>
          <a:blip r:embed="rId2"/>
          <a:srcRect l="16667" r="16667"/>
          <a:stretch>
            <a:fillRect/>
          </a:stretch>
        </p:blipFill>
        <p:spPr/>
      </p:pic>
      <p:pic>
        <p:nvPicPr>
          <p:cNvPr id="12" name="Picture Placeholder 11">
            <a:extLst>
              <a:ext uri="{FF2B5EF4-FFF2-40B4-BE49-F238E27FC236}">
                <a16:creationId xmlns:a16="http://schemas.microsoft.com/office/drawing/2014/main" id="{3C0958AE-D81D-80E9-C28C-394ABDFD20C0}"/>
              </a:ext>
            </a:extLst>
          </p:cNvPr>
          <p:cNvPicPr>
            <a:picLocks noGrp="1" noChangeAspect="1"/>
          </p:cNvPicPr>
          <p:nvPr>
            <p:ph type="pic" sz="quarter" idx="14"/>
          </p:nvPr>
        </p:nvPicPr>
        <p:blipFill>
          <a:blip r:embed="rId3"/>
          <a:srcRect l="16690" r="16690"/>
          <a:stretch>
            <a:fillRect/>
          </a:stretch>
        </p:blipFill>
        <p:spPr/>
      </p:pic>
      <p:sp>
        <p:nvSpPr>
          <p:cNvPr id="7" name="Text Placeholder 6">
            <a:extLst>
              <a:ext uri="{FF2B5EF4-FFF2-40B4-BE49-F238E27FC236}">
                <a16:creationId xmlns:a16="http://schemas.microsoft.com/office/drawing/2014/main" id="{CF40139E-4A79-01EE-36A7-3C38A44710E2}"/>
              </a:ext>
            </a:extLst>
          </p:cNvPr>
          <p:cNvSpPr>
            <a:spLocks noGrp="1"/>
          </p:cNvSpPr>
          <p:nvPr>
            <p:ph type="body" sz="quarter" idx="15"/>
          </p:nvPr>
        </p:nvSpPr>
        <p:spPr/>
        <p:txBody>
          <a:bodyPr/>
          <a:lstStyle/>
          <a:p>
            <a:r>
              <a:rPr lang="en-US"/>
              <a:t>Limited healthcare access in many underdeveloped and developing countries has worsened mortality rates. Lack of resources, healthcare infrastructure, and trained personnel lead to increased disease prevalence. Addressing these access issues must become a global priority for health organizations.</a:t>
            </a:r>
          </a:p>
        </p:txBody>
      </p:sp>
      <p:sp>
        <p:nvSpPr>
          <p:cNvPr id="8" name="Text Placeholder 7">
            <a:extLst>
              <a:ext uri="{FF2B5EF4-FFF2-40B4-BE49-F238E27FC236}">
                <a16:creationId xmlns:a16="http://schemas.microsoft.com/office/drawing/2014/main" id="{7D378FD8-B76B-975E-4D28-8EB59EF85DFB}"/>
              </a:ext>
            </a:extLst>
          </p:cNvPr>
          <p:cNvSpPr>
            <a:spLocks noGrp="1"/>
          </p:cNvSpPr>
          <p:nvPr>
            <p:ph type="body" sz="quarter" idx="16"/>
          </p:nvPr>
        </p:nvSpPr>
        <p:spPr/>
        <p:txBody>
          <a:bodyPr/>
          <a:lstStyle/>
          <a:p>
            <a:r>
              <a:rPr lang="en-US"/>
              <a:t>An ageing population contributes significantly to rising mortality rates globally. Countries with a higher median age may experience a greater burden from age-related health issues. Societal adaptations in healthcare and services are vital to manage the associated challenges.</a:t>
            </a:r>
          </a:p>
        </p:txBody>
      </p:sp>
      <p:sp>
        <p:nvSpPr>
          <p:cNvPr id="9" name="Text Placeholder 8">
            <a:extLst>
              <a:ext uri="{FF2B5EF4-FFF2-40B4-BE49-F238E27FC236}">
                <a16:creationId xmlns:a16="http://schemas.microsoft.com/office/drawing/2014/main" id="{5D0DC58D-A8A2-F519-4BCB-146999676CD6}"/>
              </a:ext>
            </a:extLst>
          </p:cNvPr>
          <p:cNvSpPr>
            <a:spLocks noGrp="1"/>
          </p:cNvSpPr>
          <p:nvPr>
            <p:ph type="body" sz="quarter" idx="17"/>
          </p:nvPr>
        </p:nvSpPr>
        <p:spPr/>
        <p:txBody>
          <a:bodyPr/>
          <a:lstStyle/>
          <a:p>
            <a:r>
              <a:rPr lang="en-US"/>
              <a:t>HEALTHCARE ACCESS ISSUES</a:t>
            </a:r>
          </a:p>
        </p:txBody>
      </p:sp>
      <p:sp>
        <p:nvSpPr>
          <p:cNvPr id="10" name="Text Placeholder 9">
            <a:extLst>
              <a:ext uri="{FF2B5EF4-FFF2-40B4-BE49-F238E27FC236}">
                <a16:creationId xmlns:a16="http://schemas.microsoft.com/office/drawing/2014/main" id="{B76BFA95-595B-5724-F0B9-70A4FF6E00EE}"/>
              </a:ext>
            </a:extLst>
          </p:cNvPr>
          <p:cNvSpPr>
            <a:spLocks noGrp="1"/>
          </p:cNvSpPr>
          <p:nvPr>
            <p:ph type="body" sz="quarter" idx="19"/>
          </p:nvPr>
        </p:nvSpPr>
        <p:spPr/>
        <p:txBody>
          <a:bodyPr/>
          <a:lstStyle/>
          <a:p>
            <a:r>
              <a:rPr lang="en-US"/>
              <a:t>AGEING POPULATION IMPACT</a:t>
            </a:r>
          </a:p>
        </p:txBody>
      </p:sp>
      <p:sp>
        <p:nvSpPr>
          <p:cNvPr id="6" name="Footer Placeholder 2">
            <a:extLst>
              <a:ext uri="{FF2B5EF4-FFF2-40B4-BE49-F238E27FC236}">
                <a16:creationId xmlns:a16="http://schemas.microsoft.com/office/drawing/2014/main" id="{9C31166F-B927-D57E-E743-13CBC1A3D321}"/>
              </a:ext>
            </a:extLst>
          </p:cNvPr>
          <p:cNvSpPr txBox="1">
            <a:spLocks/>
          </p:cNvSpPr>
          <p:nvPr/>
        </p:nvSpPr>
        <p:spPr>
          <a:xfrm rot="16200000">
            <a:off x="8878671" y="2350696"/>
            <a:ext cx="6350001"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2"/>
                </a:solidFill>
                <a:latin typeface="Montserrat ExtraBold" panose="00000900000000000000" pitchFamily="2" charset="0"/>
              </a:rPr>
              <a:t>INCREASING MORTALITY RATES</a:t>
            </a:r>
            <a:endParaRPr lang="en-ID" b="1"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3937801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1948-FF23-2680-299B-CECB52BCB505}"/>
              </a:ext>
            </a:extLst>
          </p:cNvPr>
          <p:cNvSpPr>
            <a:spLocks noGrp="1"/>
          </p:cNvSpPr>
          <p:nvPr>
            <p:ph type="title"/>
          </p:nvPr>
        </p:nvSpPr>
        <p:spPr/>
        <p:txBody>
          <a:bodyPr/>
          <a:lstStyle/>
          <a:p>
            <a:r>
              <a:rPr lang="en-US" dirty="0"/>
              <a:t>FUTURE DEATH PREDICTIONS</a:t>
            </a:r>
          </a:p>
        </p:txBody>
      </p:sp>
      <p:sp>
        <p:nvSpPr>
          <p:cNvPr id="3" name="Footer Placeholder 2">
            <a:extLst>
              <a:ext uri="{FF2B5EF4-FFF2-40B4-BE49-F238E27FC236}">
                <a16:creationId xmlns:a16="http://schemas.microsoft.com/office/drawing/2014/main" id="{4F66E428-5925-0896-78BE-2BBDB3C6F1D5}"/>
              </a:ext>
            </a:extLst>
          </p:cNvPr>
          <p:cNvSpPr>
            <a:spLocks noGrp="1"/>
          </p:cNvSpPr>
          <p:nvPr>
            <p:ph type="ftr" sz="quarter" idx="10"/>
          </p:nvPr>
        </p:nvSpPr>
        <p:spPr>
          <a:xfrm rot="16200000">
            <a:off x="9832026" y="3580670"/>
            <a:ext cx="4114800" cy="365125"/>
          </a:xfrm>
        </p:spPr>
        <p:txBody>
          <a:bodyPr/>
          <a:lstStyle/>
          <a:p>
            <a:r>
              <a:rPr lang="en-US" sz="1800" dirty="0">
                <a:solidFill>
                  <a:schemeClr val="bg2"/>
                </a:solidFill>
                <a:latin typeface="Montserrat ExtraBold" panose="00000900000000000000" pitchFamily="2" charset="0"/>
              </a:rPr>
              <a:t>FUTURE DEATH PREDICTIONS</a:t>
            </a:r>
            <a:endParaRPr lang="en-ID" sz="1800" dirty="0">
              <a:solidFill>
                <a:schemeClr val="bg2"/>
              </a:solidFill>
              <a:latin typeface="Montserrat ExtraBold" panose="00000900000000000000" pitchFamily="2" charset="0"/>
            </a:endParaRPr>
          </a:p>
        </p:txBody>
      </p:sp>
      <p:sp>
        <p:nvSpPr>
          <p:cNvPr id="4" name="Slide Number Placeholder 3">
            <a:extLst>
              <a:ext uri="{FF2B5EF4-FFF2-40B4-BE49-F238E27FC236}">
                <a16:creationId xmlns:a16="http://schemas.microsoft.com/office/drawing/2014/main" id="{0764675D-2B99-912D-B19E-4A737D2BE49F}"/>
              </a:ext>
            </a:extLst>
          </p:cNvPr>
          <p:cNvSpPr>
            <a:spLocks noGrp="1"/>
          </p:cNvSpPr>
          <p:nvPr>
            <p:ph type="sldNum" sz="quarter" idx="11"/>
          </p:nvPr>
        </p:nvSpPr>
        <p:spPr/>
        <p:txBody>
          <a:bodyPr/>
          <a:lstStyle/>
          <a:p>
            <a:fld id="{CF6F24BE-8BEB-403A-BDCC-38E201D0662D}" type="slidenum">
              <a:rPr lang="en-ID" smtClean="0"/>
              <a:pPr/>
              <a:t>24</a:t>
            </a:fld>
            <a:endParaRPr lang="en-ID"/>
          </a:p>
        </p:txBody>
      </p:sp>
      <p:pic>
        <p:nvPicPr>
          <p:cNvPr id="11" name="Picture Placeholder 10">
            <a:extLst>
              <a:ext uri="{FF2B5EF4-FFF2-40B4-BE49-F238E27FC236}">
                <a16:creationId xmlns:a16="http://schemas.microsoft.com/office/drawing/2014/main" id="{1CDC9422-38B4-6E4E-555E-0FCF127708E7}"/>
              </a:ext>
            </a:extLst>
          </p:cNvPr>
          <p:cNvPicPr>
            <a:picLocks noGrp="1" noChangeAspect="1"/>
          </p:cNvPicPr>
          <p:nvPr>
            <p:ph type="pic" sz="quarter" idx="12"/>
          </p:nvPr>
        </p:nvPicPr>
        <p:blipFill>
          <a:blip r:embed="rId3"/>
          <a:srcRect l="16649" r="16649"/>
          <a:stretch>
            <a:fillRect/>
          </a:stretch>
        </p:blipFill>
        <p:spPr/>
      </p:pic>
      <p:pic>
        <p:nvPicPr>
          <p:cNvPr id="12" name="Picture Placeholder 11">
            <a:extLst>
              <a:ext uri="{FF2B5EF4-FFF2-40B4-BE49-F238E27FC236}">
                <a16:creationId xmlns:a16="http://schemas.microsoft.com/office/drawing/2014/main" id="{3AE96D80-93B0-4B71-A278-6E2B787569C2}"/>
              </a:ext>
            </a:extLst>
          </p:cNvPr>
          <p:cNvPicPr>
            <a:picLocks noGrp="1" noChangeAspect="1"/>
          </p:cNvPicPr>
          <p:nvPr>
            <p:ph type="pic" sz="quarter" idx="14"/>
          </p:nvPr>
        </p:nvPicPr>
        <p:blipFill>
          <a:blip r:embed="rId4"/>
          <a:srcRect t="16592" b="16592"/>
          <a:stretch>
            <a:fillRect/>
          </a:stretch>
        </p:blipFill>
        <p:spPr/>
      </p:pic>
      <p:sp>
        <p:nvSpPr>
          <p:cNvPr id="7" name="Text Placeholder 6">
            <a:extLst>
              <a:ext uri="{FF2B5EF4-FFF2-40B4-BE49-F238E27FC236}">
                <a16:creationId xmlns:a16="http://schemas.microsoft.com/office/drawing/2014/main" id="{C383122F-A11E-2BD4-AB5A-FF76C99A95AC}"/>
              </a:ext>
            </a:extLst>
          </p:cNvPr>
          <p:cNvSpPr>
            <a:spLocks noGrp="1"/>
          </p:cNvSpPr>
          <p:nvPr>
            <p:ph type="body" sz="quarter" idx="15"/>
          </p:nvPr>
        </p:nvSpPr>
        <p:spPr/>
        <p:txBody>
          <a:bodyPr/>
          <a:lstStyle/>
          <a:p>
            <a:r>
              <a:rPr lang="en-US"/>
              <a:t>Based on current data, death trends are expected to evolve due to improvements in healthcare. However, potential spikes due to pandemics or other global crises remain a concern. Understanding these factors is essential for long-term health planning.</a:t>
            </a:r>
          </a:p>
        </p:txBody>
      </p:sp>
      <p:sp>
        <p:nvSpPr>
          <p:cNvPr id="8" name="Text Placeholder 7">
            <a:extLst>
              <a:ext uri="{FF2B5EF4-FFF2-40B4-BE49-F238E27FC236}">
                <a16:creationId xmlns:a16="http://schemas.microsoft.com/office/drawing/2014/main" id="{1C731FD4-1850-B1DB-4B02-6755EF71D587}"/>
              </a:ext>
            </a:extLst>
          </p:cNvPr>
          <p:cNvSpPr>
            <a:spLocks noGrp="1"/>
          </p:cNvSpPr>
          <p:nvPr>
            <p:ph type="body" sz="quarter" idx="16"/>
          </p:nvPr>
        </p:nvSpPr>
        <p:spPr/>
        <p:txBody>
          <a:bodyPr/>
          <a:lstStyle/>
          <a:p>
            <a:r>
              <a:rPr lang="en-US"/>
              <a:t>With global populations aging and new diseases emerging, healthcare systems may face immense pressure. Innovations in medical technology and public health strategies will be crucial to mitigate future death increases.</a:t>
            </a:r>
          </a:p>
        </p:txBody>
      </p:sp>
      <p:sp>
        <p:nvSpPr>
          <p:cNvPr id="9" name="Text Placeholder 8">
            <a:extLst>
              <a:ext uri="{FF2B5EF4-FFF2-40B4-BE49-F238E27FC236}">
                <a16:creationId xmlns:a16="http://schemas.microsoft.com/office/drawing/2014/main" id="{5C539608-8419-0B9A-CC15-830EE03679BD}"/>
              </a:ext>
            </a:extLst>
          </p:cNvPr>
          <p:cNvSpPr>
            <a:spLocks noGrp="1"/>
          </p:cNvSpPr>
          <p:nvPr>
            <p:ph type="body" sz="quarter" idx="17"/>
          </p:nvPr>
        </p:nvSpPr>
        <p:spPr/>
        <p:txBody>
          <a:bodyPr/>
          <a:lstStyle/>
          <a:p>
            <a:r>
              <a:rPr lang="en-US"/>
              <a:t>FORECASTING TRENDS</a:t>
            </a:r>
          </a:p>
        </p:txBody>
      </p:sp>
      <p:sp>
        <p:nvSpPr>
          <p:cNvPr id="10" name="Text Placeholder 9">
            <a:extLst>
              <a:ext uri="{FF2B5EF4-FFF2-40B4-BE49-F238E27FC236}">
                <a16:creationId xmlns:a16="http://schemas.microsoft.com/office/drawing/2014/main" id="{2E87C538-54ED-63A6-35B7-9330AE16B452}"/>
              </a:ext>
            </a:extLst>
          </p:cNvPr>
          <p:cNvSpPr>
            <a:spLocks noGrp="1"/>
          </p:cNvSpPr>
          <p:nvPr>
            <p:ph type="body" sz="quarter" idx="19"/>
          </p:nvPr>
        </p:nvSpPr>
        <p:spPr/>
        <p:txBody>
          <a:bodyPr/>
          <a:lstStyle/>
          <a:p>
            <a:r>
              <a:rPr lang="en-US"/>
              <a:t>HEALTHCARE CHALLENGES AHEAD</a:t>
            </a:r>
          </a:p>
        </p:txBody>
      </p:sp>
    </p:spTree>
    <p:extLst>
      <p:ext uri="{BB962C8B-B14F-4D97-AF65-F5344CB8AC3E}">
        <p14:creationId xmlns:p14="http://schemas.microsoft.com/office/powerpoint/2010/main" val="1376752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CCDE-C996-4CBB-F929-ADA42F743755}"/>
              </a:ext>
            </a:extLst>
          </p:cNvPr>
          <p:cNvSpPr>
            <a:spLocks noGrp="1"/>
          </p:cNvSpPr>
          <p:nvPr>
            <p:ph type="title"/>
          </p:nvPr>
        </p:nvSpPr>
        <p:spPr>
          <a:xfrm>
            <a:off x="6661428" y="619623"/>
            <a:ext cx="4307141" cy="912615"/>
          </a:xfrm>
        </p:spPr>
        <p:txBody>
          <a:bodyPr anchor="t">
            <a:normAutofit/>
          </a:bodyPr>
          <a:lstStyle/>
          <a:p>
            <a:r>
              <a:rPr lang="en-US" dirty="0"/>
              <a:t>CONCLUSION</a:t>
            </a:r>
          </a:p>
        </p:txBody>
      </p:sp>
      <p:sp>
        <p:nvSpPr>
          <p:cNvPr id="4" name="Slide Number Placeholder 3">
            <a:extLst>
              <a:ext uri="{FF2B5EF4-FFF2-40B4-BE49-F238E27FC236}">
                <a16:creationId xmlns:a16="http://schemas.microsoft.com/office/drawing/2014/main" id="{8D74D0FD-7840-7212-5C5A-CC2FC3962751}"/>
              </a:ext>
            </a:extLst>
          </p:cNvPr>
          <p:cNvSpPr>
            <a:spLocks noGrp="1"/>
          </p:cNvSpPr>
          <p:nvPr>
            <p:ph type="sldNum" sz="quarter" idx="11"/>
          </p:nvPr>
        </p:nvSpPr>
        <p:spPr>
          <a:xfrm>
            <a:off x="11584627" y="6367046"/>
            <a:ext cx="609600" cy="365125"/>
          </a:xfrm>
        </p:spPr>
        <p:txBody>
          <a:bodyPr anchor="ctr">
            <a:normAutofit/>
          </a:bodyPr>
          <a:lstStyle/>
          <a:p>
            <a:pPr>
              <a:spcAft>
                <a:spcPts val="600"/>
              </a:spcAft>
            </a:pPr>
            <a:fld id="{CF6F24BE-8BEB-403A-BDCC-38E201D0662D}" type="slidenum">
              <a:rPr lang="en-ID" smtClean="0"/>
              <a:pPr>
                <a:spcAft>
                  <a:spcPts val="600"/>
                </a:spcAft>
              </a:pPr>
              <a:t>25</a:t>
            </a:fld>
            <a:endParaRPr lang="en-ID"/>
          </a:p>
        </p:txBody>
      </p:sp>
      <p:pic>
        <p:nvPicPr>
          <p:cNvPr id="8" name="Picture Placeholder 7">
            <a:extLst>
              <a:ext uri="{FF2B5EF4-FFF2-40B4-BE49-F238E27FC236}">
                <a16:creationId xmlns:a16="http://schemas.microsoft.com/office/drawing/2014/main" id="{D3E0ED52-68C3-8C49-2957-77D0B0E7A6BB}"/>
              </a:ext>
            </a:extLst>
          </p:cNvPr>
          <p:cNvPicPr>
            <a:picLocks noGrp="1" noChangeAspect="1"/>
          </p:cNvPicPr>
          <p:nvPr>
            <p:ph type="pic" sz="quarter" idx="12"/>
          </p:nvPr>
        </p:nvPicPr>
        <p:blipFill>
          <a:blip r:embed="rId3"/>
          <a:srcRect t="16750" r="-1" b="16749"/>
          <a:stretch/>
        </p:blipFill>
        <p:spPr>
          <a:xfrm>
            <a:off x="599017" y="619622"/>
            <a:ext cx="5618760" cy="5618757"/>
          </a:xfrm>
          <a:noFill/>
        </p:spPr>
      </p:pic>
      <p:sp>
        <p:nvSpPr>
          <p:cNvPr id="6" name="Text Placeholder 5">
            <a:extLst>
              <a:ext uri="{FF2B5EF4-FFF2-40B4-BE49-F238E27FC236}">
                <a16:creationId xmlns:a16="http://schemas.microsoft.com/office/drawing/2014/main" id="{BAF6A5E6-58D6-12E4-CBFC-6236CB398B95}"/>
              </a:ext>
            </a:extLst>
          </p:cNvPr>
          <p:cNvSpPr>
            <a:spLocks noGrp="1"/>
          </p:cNvSpPr>
          <p:nvPr>
            <p:ph type="body" sz="quarter" idx="13"/>
          </p:nvPr>
        </p:nvSpPr>
        <p:spPr>
          <a:xfrm>
            <a:off x="6661152" y="2052093"/>
            <a:ext cx="4307141" cy="4680077"/>
          </a:xfrm>
        </p:spPr>
        <p:txBody>
          <a:bodyPr>
            <a:normAutofit/>
          </a:bodyPr>
          <a:lstStyle/>
          <a:p>
            <a:r>
              <a:rPr lang="en-US" dirty="0"/>
              <a:t>The global death trends reveal critical insights into health improvements and ongoing challenges. Key statistics indicate that while death rates have stabilized in recent years, factors like healthcare access and disease prevalence remain pivotal. Understanding these trends allows for better preparedness and response to future health challenges.</a:t>
            </a:r>
          </a:p>
          <a:p>
            <a:pPr marL="171450" indent="-171450">
              <a:buFont typeface="Arial" panose="020B0604020202020204" pitchFamily="34" charset="0"/>
              <a:buChar char="•"/>
            </a:pPr>
            <a:r>
              <a:rPr lang="en-US" dirty="0"/>
              <a:t>Asia and Africa experience the highest global death counts.</a:t>
            </a:r>
          </a:p>
          <a:p>
            <a:pPr marL="171450" indent="-171450">
              <a:buFont typeface="Arial" panose="020B0604020202020204" pitchFamily="34" charset="0"/>
              <a:buChar char="•"/>
            </a:pPr>
            <a:r>
              <a:rPr lang="en-US" dirty="0"/>
              <a:t>The top 5 countries contribute over 50% of global deaths, with China and India being the largest contributors. Cardiovascular diseases remain the leading cause across these regions. Top 5 countries account for a significant percentage of global mortality.</a:t>
            </a:r>
          </a:p>
          <a:p>
            <a:pPr marL="171450" indent="-171450">
              <a:buFont typeface="Arial" panose="020B0604020202020204" pitchFamily="34" charset="0"/>
              <a:buChar char="•"/>
            </a:pPr>
            <a:r>
              <a:rPr lang="en-US" dirty="0"/>
              <a:t>Less frequent causes like exposure to natural forces remain low but consistent over time.</a:t>
            </a:r>
            <a:endParaRPr lang="ar-EG" dirty="0">
              <a:solidFill>
                <a:schemeClr val="tx1"/>
              </a:solidFill>
            </a:endParaRPr>
          </a:p>
          <a:p>
            <a:endParaRPr lang="en-US" dirty="0"/>
          </a:p>
        </p:txBody>
      </p:sp>
      <p:sp>
        <p:nvSpPr>
          <p:cNvPr id="7" name="Text Placeholder 6">
            <a:extLst>
              <a:ext uri="{FF2B5EF4-FFF2-40B4-BE49-F238E27FC236}">
                <a16:creationId xmlns:a16="http://schemas.microsoft.com/office/drawing/2014/main" id="{2F54AB20-39F2-5FB5-1786-DE3ECA3DEFD9}"/>
              </a:ext>
            </a:extLst>
          </p:cNvPr>
          <p:cNvSpPr>
            <a:spLocks noGrp="1"/>
          </p:cNvSpPr>
          <p:nvPr>
            <p:ph type="body" sz="quarter" idx="14"/>
          </p:nvPr>
        </p:nvSpPr>
        <p:spPr>
          <a:xfrm>
            <a:off x="6661152" y="1692290"/>
            <a:ext cx="4307417" cy="333375"/>
          </a:xfrm>
        </p:spPr>
        <p:txBody>
          <a:bodyPr anchor="b">
            <a:normAutofit/>
          </a:bodyPr>
          <a:lstStyle/>
          <a:p>
            <a:r>
              <a:rPr lang="en-US" dirty="0"/>
              <a:t>SUMMARY OF KEY FINDINGS</a:t>
            </a:r>
          </a:p>
        </p:txBody>
      </p:sp>
      <p:sp>
        <p:nvSpPr>
          <p:cNvPr id="5" name="Footer Placeholder 2">
            <a:extLst>
              <a:ext uri="{FF2B5EF4-FFF2-40B4-BE49-F238E27FC236}">
                <a16:creationId xmlns:a16="http://schemas.microsoft.com/office/drawing/2014/main" id="{05445BDC-0AD3-64EB-180F-B8D111175391}"/>
              </a:ext>
            </a:extLst>
          </p:cNvPr>
          <p:cNvSpPr txBox="1">
            <a:spLocks/>
          </p:cNvSpPr>
          <p:nvPr/>
        </p:nvSpPr>
        <p:spPr>
          <a:xfrm rot="16200000">
            <a:off x="8829244" y="1081217"/>
            <a:ext cx="6350001" cy="5841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Montserrat ExtraBold" panose="00000900000000000000" pitchFamily="2" charset="0"/>
              </a:rPr>
              <a:t>CONCLUSION</a:t>
            </a:r>
            <a:endParaRPr lang="en-ID"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107389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17803" y="903705"/>
            <a:ext cx="553339" cy="561401"/>
          </a:xfrm>
          <a:custGeom>
            <a:avLst/>
            <a:gdLst/>
            <a:ahLst/>
            <a:cxnLst/>
            <a:rect l="l" t="t" r="r" b="b"/>
            <a:pathLst>
              <a:path w="830009" h="842101">
                <a:moveTo>
                  <a:pt x="0" y="0"/>
                </a:moveTo>
                <a:lnTo>
                  <a:pt x="830009" y="0"/>
                </a:lnTo>
                <a:lnTo>
                  <a:pt x="830009"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grpSp>
        <p:nvGrpSpPr>
          <p:cNvPr id="3" name="Group 3"/>
          <p:cNvGrpSpPr/>
          <p:nvPr/>
        </p:nvGrpSpPr>
        <p:grpSpPr>
          <a:xfrm>
            <a:off x="4065001" y="3726825"/>
            <a:ext cx="9399611" cy="9399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170FF">
                    <a:alpha val="100000"/>
                  </a:srgbClr>
                </a:gs>
                <a:gs pos="100000">
                  <a:srgbClr val="FF66C4">
                    <a:alpha val="100000"/>
                  </a:srgbClr>
                </a:gs>
              </a:gsLst>
              <a:lin ang="0"/>
            </a:gradFill>
            <a:ln cap="sq">
              <a:noFill/>
              <a:prstDash val="dash"/>
              <a:miter/>
            </a:ln>
          </p:spPr>
          <p:txBody>
            <a:bodyPr/>
            <a:lstStyle/>
            <a:p>
              <a:pPr defTabSz="609630"/>
              <a:endParaRPr lang="en-US" sz="1200">
                <a:solidFill>
                  <a:prstClr val="black"/>
                </a:solidFill>
                <a:latin typeface="Calibri"/>
              </a:endParaRPr>
            </a:p>
          </p:txBody>
        </p:sp>
        <p:sp>
          <p:nvSpPr>
            <p:cNvPr id="5" name="TextBox 5"/>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TextBox 6"/>
          <p:cNvSpPr txBox="1"/>
          <p:nvPr/>
        </p:nvSpPr>
        <p:spPr>
          <a:xfrm>
            <a:off x="260938" y="1903938"/>
            <a:ext cx="11555431" cy="1397819"/>
          </a:xfrm>
          <a:prstGeom prst="rect">
            <a:avLst/>
          </a:prstGeom>
        </p:spPr>
        <p:txBody>
          <a:bodyPr lIns="0" tIns="0" rIns="0" bIns="0" rtlCol="0" anchor="t">
            <a:spAutoFit/>
          </a:bodyPr>
          <a:lstStyle/>
          <a:p>
            <a:pPr defTabSz="609630">
              <a:lnSpc>
                <a:spcPts val="5686"/>
              </a:lnSpc>
              <a:spcBef>
                <a:spcPct val="0"/>
              </a:spcBef>
            </a:pPr>
            <a:r>
              <a:rPr lang="en-US" sz="4062">
                <a:solidFill>
                  <a:srgbClr val="000000"/>
                </a:solidFill>
                <a:latin typeface="Open Sans Extra Bold"/>
                <a:ea typeface="Open Sans Extra Bold"/>
                <a:cs typeface="Open Sans Extra Bold"/>
                <a:sym typeface="Open Sans Extra Bold"/>
              </a:rPr>
              <a:t>Pivot tables analyzing key aspects of the dataset and Visual charts</a:t>
            </a:r>
          </a:p>
        </p:txBody>
      </p:sp>
      <p:sp>
        <p:nvSpPr>
          <p:cNvPr id="7" name="TextBox 7"/>
          <p:cNvSpPr txBox="1"/>
          <p:nvPr/>
        </p:nvSpPr>
        <p:spPr>
          <a:xfrm>
            <a:off x="1571141" y="1009856"/>
            <a:ext cx="1436184" cy="271485"/>
          </a:xfrm>
          <a:prstGeom prst="rect">
            <a:avLst/>
          </a:prstGeom>
        </p:spPr>
        <p:txBody>
          <a:bodyPr lIns="0" tIns="0" rIns="0" bIns="0" rtlCol="0" anchor="t">
            <a:spAutoFit/>
          </a:bodyPr>
          <a:lstStyle/>
          <a:p>
            <a:pPr defTabSz="609630">
              <a:lnSpc>
                <a:spcPts val="2414"/>
              </a:lnSpc>
              <a:spcBef>
                <a:spcPct val="0"/>
              </a:spcBef>
            </a:pPr>
            <a:endParaRPr sz="1200">
              <a:solidFill>
                <a:prstClr val="black"/>
              </a:solidFill>
              <a:latin typeface="Calibri"/>
            </a:endParaRPr>
          </a:p>
        </p:txBody>
      </p:sp>
      <p:sp>
        <p:nvSpPr>
          <p:cNvPr id="8" name="TextBox 8"/>
          <p:cNvSpPr txBox="1"/>
          <p:nvPr/>
        </p:nvSpPr>
        <p:spPr>
          <a:xfrm>
            <a:off x="927554" y="4420965"/>
            <a:ext cx="4910709" cy="315984"/>
          </a:xfrm>
          <a:prstGeom prst="rect">
            <a:avLst/>
          </a:prstGeom>
        </p:spPr>
        <p:txBody>
          <a:bodyPr lIns="0" tIns="0" rIns="0" bIns="0" rtlCol="0" anchor="t">
            <a:spAutoFit/>
          </a:bodyPr>
          <a:lstStyle/>
          <a:p>
            <a:pPr defTabSz="609630">
              <a:lnSpc>
                <a:spcPts val="2570"/>
              </a:lnSpc>
              <a:spcBef>
                <a:spcPct val="0"/>
              </a:spcBef>
            </a:pPr>
            <a:r>
              <a:rPr lang="en-US" sz="1835" spc="-37">
                <a:solidFill>
                  <a:srgbClr val="145DA0"/>
                </a:solidFill>
                <a:latin typeface="Poppins"/>
                <a:ea typeface="Poppins"/>
                <a:cs typeface="Poppins"/>
                <a:sym typeface="Poppins"/>
              </a:rPr>
              <a:t>By: Mohamed Mohy</a:t>
            </a:r>
          </a:p>
        </p:txBody>
      </p:sp>
      <p:sp>
        <p:nvSpPr>
          <p:cNvPr id="9" name="TextBox 9"/>
          <p:cNvSpPr txBox="1"/>
          <p:nvPr/>
        </p:nvSpPr>
        <p:spPr>
          <a:xfrm>
            <a:off x="1770136" y="955704"/>
            <a:ext cx="1982449" cy="398699"/>
          </a:xfrm>
          <a:prstGeom prst="rect">
            <a:avLst/>
          </a:prstGeom>
        </p:spPr>
        <p:txBody>
          <a:bodyPr lIns="0" tIns="0" rIns="0" bIns="0" rtlCol="0" anchor="t">
            <a:spAutoFit/>
          </a:bodyPr>
          <a:lstStyle/>
          <a:p>
            <a:pPr algn="ctr" defTabSz="609630">
              <a:lnSpc>
                <a:spcPts val="3438"/>
              </a:lnSpc>
              <a:spcBef>
                <a:spcPct val="0"/>
              </a:spcBef>
            </a:pPr>
            <a:r>
              <a:rPr lang="en-US" sz="2456">
                <a:solidFill>
                  <a:srgbClr val="000000"/>
                </a:solidFill>
                <a:latin typeface="Open Sans Extra Bold"/>
                <a:ea typeface="Open Sans Extra Bold"/>
                <a:cs typeface="Open Sans Extra Bold"/>
                <a:sym typeface="Open Sans Extra Bold"/>
              </a:rPr>
              <a:t>NeuroNetix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78543" y="-210269"/>
            <a:ext cx="2642854" cy="727853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pPr defTabSz="609630"/>
              <a:endParaRPr lang="en-US" sz="1200">
                <a:solidFill>
                  <a:prstClr val="black"/>
                </a:solidFill>
                <a:latin typeface="Calibri"/>
              </a:endParaRPr>
            </a:p>
          </p:txBody>
        </p:sp>
        <p:sp>
          <p:nvSpPr>
            <p:cNvPr id="4" name="TextBox 4"/>
            <p:cNvSpPr txBox="1"/>
            <p:nvPr/>
          </p:nvSpPr>
          <p:spPr>
            <a:xfrm>
              <a:off x="0" y="-38100"/>
              <a:ext cx="1044090" cy="2913572"/>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1245177" y="-1076144"/>
            <a:ext cx="2490354" cy="24903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pPr defTabSz="609630"/>
              <a:endParaRPr lang="en-US" sz="1200">
                <a:solidFill>
                  <a:prstClr val="black"/>
                </a:solidFill>
                <a:latin typeface="Calibri"/>
              </a:endParaRPr>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8" name="Freeform 8"/>
          <p:cNvSpPr/>
          <p:nvPr/>
        </p:nvSpPr>
        <p:spPr>
          <a:xfrm rot="5400000">
            <a:off x="1225978" y="2276968"/>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9" name="Freeform 9"/>
          <p:cNvSpPr/>
          <p:nvPr/>
        </p:nvSpPr>
        <p:spPr>
          <a:xfrm rot="5400000">
            <a:off x="1225978" y="2693973"/>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0" name="Freeform 10"/>
          <p:cNvSpPr/>
          <p:nvPr/>
        </p:nvSpPr>
        <p:spPr>
          <a:xfrm rot="5400000">
            <a:off x="1225978" y="3110797"/>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1" name="Freeform 11"/>
          <p:cNvSpPr/>
          <p:nvPr/>
        </p:nvSpPr>
        <p:spPr>
          <a:xfrm rot="5400000">
            <a:off x="1225978" y="3527802"/>
            <a:ext cx="340625" cy="302227"/>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2" name="Freeform 12"/>
          <p:cNvSpPr/>
          <p:nvPr/>
        </p:nvSpPr>
        <p:spPr>
          <a:xfrm rot="5400000">
            <a:off x="1225978" y="3944627"/>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3" name="Freeform 13"/>
          <p:cNvSpPr/>
          <p:nvPr/>
        </p:nvSpPr>
        <p:spPr>
          <a:xfrm>
            <a:off x="6210999" y="0"/>
            <a:ext cx="6110398" cy="7379599"/>
          </a:xfrm>
          <a:custGeom>
            <a:avLst/>
            <a:gdLst/>
            <a:ahLst/>
            <a:cxnLst/>
            <a:rect l="l" t="t" r="r" b="b"/>
            <a:pathLst>
              <a:path w="9165597" h="11069398">
                <a:moveTo>
                  <a:pt x="0" y="0"/>
                </a:moveTo>
                <a:lnTo>
                  <a:pt x="9165597" y="0"/>
                </a:lnTo>
                <a:lnTo>
                  <a:pt x="9165597" y="11069398"/>
                </a:lnTo>
                <a:lnTo>
                  <a:pt x="0" y="11069398"/>
                </a:lnTo>
                <a:lnTo>
                  <a:pt x="0" y="0"/>
                </a:lnTo>
                <a:close/>
              </a:path>
            </a:pathLst>
          </a:custGeom>
          <a:blipFill>
            <a:blip r:embed="rId4"/>
            <a:stretch>
              <a:fillRect l="-6526" t="-796" r="-5585" b="-796"/>
            </a:stretch>
          </a:blipFill>
        </p:spPr>
        <p:txBody>
          <a:bodyPr/>
          <a:lstStyle/>
          <a:p>
            <a:pPr defTabSz="609630"/>
            <a:endParaRPr lang="en-US" sz="1200">
              <a:solidFill>
                <a:prstClr val="black"/>
              </a:solidFill>
              <a:latin typeface="Calibri"/>
            </a:endParaRPr>
          </a:p>
        </p:txBody>
      </p:sp>
      <p:sp>
        <p:nvSpPr>
          <p:cNvPr id="14" name="TextBox 14"/>
          <p:cNvSpPr txBox="1"/>
          <p:nvPr/>
        </p:nvSpPr>
        <p:spPr>
          <a:xfrm>
            <a:off x="1446364" y="596900"/>
            <a:ext cx="4506831" cy="796436"/>
          </a:xfrm>
          <a:prstGeom prst="rect">
            <a:avLst/>
          </a:prstGeom>
        </p:spPr>
        <p:txBody>
          <a:bodyPr lIns="0" tIns="0" rIns="0" bIns="0" rtlCol="0" anchor="t">
            <a:spAutoFit/>
          </a:bodyPr>
          <a:lstStyle/>
          <a:p>
            <a:pPr defTabSz="609630">
              <a:lnSpc>
                <a:spcPts val="6832"/>
              </a:lnSpc>
              <a:spcBef>
                <a:spcPct val="0"/>
              </a:spcBef>
            </a:pPr>
            <a:r>
              <a:rPr lang="en-US" sz="4880">
                <a:solidFill>
                  <a:srgbClr val="000000"/>
                </a:solidFill>
                <a:latin typeface="Open Sans Extra Bold"/>
                <a:ea typeface="Open Sans Extra Bold"/>
                <a:cs typeface="Open Sans Extra Bold"/>
                <a:sym typeface="Open Sans Extra Bold"/>
              </a:rPr>
              <a:t>Overview</a:t>
            </a:r>
          </a:p>
        </p:txBody>
      </p:sp>
      <p:sp>
        <p:nvSpPr>
          <p:cNvPr id="15" name="TextBox 15"/>
          <p:cNvSpPr txBox="1"/>
          <p:nvPr/>
        </p:nvSpPr>
        <p:spPr>
          <a:xfrm>
            <a:off x="1726462" y="2226818"/>
            <a:ext cx="2515346"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Introduction</a:t>
            </a:r>
          </a:p>
        </p:txBody>
      </p:sp>
      <p:sp>
        <p:nvSpPr>
          <p:cNvPr id="16" name="TextBox 16"/>
          <p:cNvSpPr txBox="1"/>
          <p:nvPr/>
        </p:nvSpPr>
        <p:spPr>
          <a:xfrm>
            <a:off x="4939788" y="2226818"/>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03</a:t>
            </a:r>
          </a:p>
        </p:txBody>
      </p:sp>
      <p:sp>
        <p:nvSpPr>
          <p:cNvPr id="17" name="TextBox 17"/>
          <p:cNvSpPr txBox="1"/>
          <p:nvPr/>
        </p:nvSpPr>
        <p:spPr>
          <a:xfrm>
            <a:off x="1726462" y="2643822"/>
            <a:ext cx="2762014"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importance of charts</a:t>
            </a:r>
          </a:p>
        </p:txBody>
      </p:sp>
      <p:sp>
        <p:nvSpPr>
          <p:cNvPr id="18" name="TextBox 18"/>
          <p:cNvSpPr txBox="1"/>
          <p:nvPr/>
        </p:nvSpPr>
        <p:spPr>
          <a:xfrm>
            <a:off x="4939788" y="2643822"/>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04</a:t>
            </a:r>
          </a:p>
        </p:txBody>
      </p:sp>
      <p:sp>
        <p:nvSpPr>
          <p:cNvPr id="19" name="TextBox 19"/>
          <p:cNvSpPr txBox="1"/>
          <p:nvPr/>
        </p:nvSpPr>
        <p:spPr>
          <a:xfrm>
            <a:off x="1726461" y="3060647"/>
            <a:ext cx="3101680"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first  chart</a:t>
            </a:r>
          </a:p>
        </p:txBody>
      </p:sp>
      <p:sp>
        <p:nvSpPr>
          <p:cNvPr id="20" name="TextBox 20"/>
          <p:cNvSpPr txBox="1"/>
          <p:nvPr/>
        </p:nvSpPr>
        <p:spPr>
          <a:xfrm>
            <a:off x="4939788" y="3060647"/>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05</a:t>
            </a:r>
          </a:p>
        </p:txBody>
      </p:sp>
      <p:sp>
        <p:nvSpPr>
          <p:cNvPr id="21" name="TextBox 21"/>
          <p:cNvSpPr txBox="1"/>
          <p:nvPr/>
        </p:nvSpPr>
        <p:spPr>
          <a:xfrm>
            <a:off x="4939788" y="3477652"/>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06</a:t>
            </a:r>
          </a:p>
        </p:txBody>
      </p:sp>
      <p:sp>
        <p:nvSpPr>
          <p:cNvPr id="22" name="TextBox 22"/>
          <p:cNvSpPr txBox="1"/>
          <p:nvPr/>
        </p:nvSpPr>
        <p:spPr>
          <a:xfrm>
            <a:off x="4940487" y="3894486"/>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07</a:t>
            </a:r>
          </a:p>
        </p:txBody>
      </p:sp>
      <p:sp>
        <p:nvSpPr>
          <p:cNvPr id="23" name="TextBox 23"/>
          <p:cNvSpPr txBox="1"/>
          <p:nvPr/>
        </p:nvSpPr>
        <p:spPr>
          <a:xfrm>
            <a:off x="1692755" y="3475854"/>
            <a:ext cx="3101680"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second  chart</a:t>
            </a:r>
          </a:p>
        </p:txBody>
      </p:sp>
      <p:sp>
        <p:nvSpPr>
          <p:cNvPr id="24" name="TextBox 24"/>
          <p:cNvSpPr txBox="1"/>
          <p:nvPr/>
        </p:nvSpPr>
        <p:spPr>
          <a:xfrm>
            <a:off x="1692755" y="3894496"/>
            <a:ext cx="3101680"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third   chart</a:t>
            </a:r>
          </a:p>
        </p:txBody>
      </p:sp>
      <p:sp>
        <p:nvSpPr>
          <p:cNvPr id="25" name="TextBox 25"/>
          <p:cNvSpPr txBox="1"/>
          <p:nvPr/>
        </p:nvSpPr>
        <p:spPr>
          <a:xfrm>
            <a:off x="1692755" y="4316054"/>
            <a:ext cx="3101680"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fourth chart</a:t>
            </a:r>
          </a:p>
        </p:txBody>
      </p:sp>
      <p:sp>
        <p:nvSpPr>
          <p:cNvPr id="26" name="Freeform 26"/>
          <p:cNvSpPr/>
          <p:nvPr/>
        </p:nvSpPr>
        <p:spPr>
          <a:xfrm rot="5400000">
            <a:off x="1229124" y="4392644"/>
            <a:ext cx="284821" cy="252713"/>
          </a:xfrm>
          <a:custGeom>
            <a:avLst/>
            <a:gdLst/>
            <a:ahLst/>
            <a:cxnLst/>
            <a:rect l="l" t="t" r="r" b="b"/>
            <a:pathLst>
              <a:path w="427231" h="379070">
                <a:moveTo>
                  <a:pt x="0" y="0"/>
                </a:moveTo>
                <a:lnTo>
                  <a:pt x="427231" y="0"/>
                </a:lnTo>
                <a:lnTo>
                  <a:pt x="427231" y="379070"/>
                </a:lnTo>
                <a:lnTo>
                  <a:pt x="0" y="379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27" name="TextBox 27"/>
          <p:cNvSpPr txBox="1"/>
          <p:nvPr/>
        </p:nvSpPr>
        <p:spPr>
          <a:xfrm>
            <a:off x="4939788" y="4319440"/>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08</a:t>
            </a:r>
          </a:p>
        </p:txBody>
      </p:sp>
      <p:sp>
        <p:nvSpPr>
          <p:cNvPr id="28" name="TextBox 28"/>
          <p:cNvSpPr txBox="1"/>
          <p:nvPr/>
        </p:nvSpPr>
        <p:spPr>
          <a:xfrm>
            <a:off x="1692755" y="4740997"/>
            <a:ext cx="3101680"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fifth chart</a:t>
            </a:r>
          </a:p>
        </p:txBody>
      </p:sp>
      <p:sp>
        <p:nvSpPr>
          <p:cNvPr id="29" name="Freeform 29"/>
          <p:cNvSpPr/>
          <p:nvPr/>
        </p:nvSpPr>
        <p:spPr>
          <a:xfrm rot="5400000">
            <a:off x="1229124" y="4814201"/>
            <a:ext cx="284821" cy="252713"/>
          </a:xfrm>
          <a:custGeom>
            <a:avLst/>
            <a:gdLst/>
            <a:ahLst/>
            <a:cxnLst/>
            <a:rect l="l" t="t" r="r" b="b"/>
            <a:pathLst>
              <a:path w="427231" h="379070">
                <a:moveTo>
                  <a:pt x="0" y="0"/>
                </a:moveTo>
                <a:lnTo>
                  <a:pt x="427231" y="0"/>
                </a:lnTo>
                <a:lnTo>
                  <a:pt x="427231" y="379070"/>
                </a:lnTo>
                <a:lnTo>
                  <a:pt x="0" y="379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30" name="TextBox 30"/>
          <p:cNvSpPr txBox="1"/>
          <p:nvPr/>
        </p:nvSpPr>
        <p:spPr>
          <a:xfrm>
            <a:off x="4940487" y="4740997"/>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09</a:t>
            </a:r>
          </a:p>
        </p:txBody>
      </p:sp>
      <p:sp>
        <p:nvSpPr>
          <p:cNvPr id="31" name="TextBox 31"/>
          <p:cNvSpPr txBox="1"/>
          <p:nvPr/>
        </p:nvSpPr>
        <p:spPr>
          <a:xfrm>
            <a:off x="1497891" y="5156204"/>
            <a:ext cx="3101680" cy="327975"/>
          </a:xfrm>
          <a:prstGeom prst="rect">
            <a:avLst/>
          </a:prstGeom>
        </p:spPr>
        <p:txBody>
          <a:bodyPr lIns="0" tIns="0" rIns="0" bIns="0" rtlCol="0" anchor="t">
            <a:spAutoFit/>
          </a:bodyPr>
          <a:lstStyle/>
          <a:p>
            <a:pPr defTabSz="609630">
              <a:lnSpc>
                <a:spcPts val="2663"/>
              </a:lnSpc>
              <a:spcBef>
                <a:spcPct val="0"/>
              </a:spcBef>
            </a:pPr>
            <a:r>
              <a:rPr lang="en-US" sz="1902" spc="-38">
                <a:solidFill>
                  <a:srgbClr val="000000"/>
                </a:solidFill>
                <a:latin typeface="Poppins"/>
                <a:ea typeface="Poppins"/>
                <a:cs typeface="Poppins"/>
                <a:sym typeface="Poppins"/>
              </a:rPr>
              <a:t>  conclusion </a:t>
            </a:r>
          </a:p>
        </p:txBody>
      </p:sp>
      <p:sp>
        <p:nvSpPr>
          <p:cNvPr id="32" name="Freeform 32"/>
          <p:cNvSpPr/>
          <p:nvPr/>
        </p:nvSpPr>
        <p:spPr>
          <a:xfrm rot="5400000">
            <a:off x="1229124" y="5232794"/>
            <a:ext cx="284821" cy="252713"/>
          </a:xfrm>
          <a:custGeom>
            <a:avLst/>
            <a:gdLst/>
            <a:ahLst/>
            <a:cxnLst/>
            <a:rect l="l" t="t" r="r" b="b"/>
            <a:pathLst>
              <a:path w="427231" h="379070">
                <a:moveTo>
                  <a:pt x="0" y="0"/>
                </a:moveTo>
                <a:lnTo>
                  <a:pt x="427231" y="0"/>
                </a:lnTo>
                <a:lnTo>
                  <a:pt x="427231" y="379070"/>
                </a:lnTo>
                <a:lnTo>
                  <a:pt x="0" y="379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33" name="TextBox 33"/>
          <p:cNvSpPr txBox="1"/>
          <p:nvPr/>
        </p:nvSpPr>
        <p:spPr>
          <a:xfrm>
            <a:off x="4939788" y="5156204"/>
            <a:ext cx="440567" cy="327975"/>
          </a:xfrm>
          <a:prstGeom prst="rect">
            <a:avLst/>
          </a:prstGeom>
        </p:spPr>
        <p:txBody>
          <a:bodyPr lIns="0" tIns="0" rIns="0" bIns="0" rtlCol="0" anchor="t">
            <a:spAutoFit/>
          </a:bodyPr>
          <a:lstStyle/>
          <a:p>
            <a:pPr algn="r" defTabSz="609630">
              <a:lnSpc>
                <a:spcPts val="2663"/>
              </a:lnSpc>
              <a:spcBef>
                <a:spcPct val="0"/>
              </a:spcBef>
            </a:pPr>
            <a:r>
              <a:rPr lang="en-US" sz="1902" spc="-38">
                <a:solidFill>
                  <a:srgbClr val="000000"/>
                </a:solidFill>
                <a:latin typeface="Poppins"/>
                <a:ea typeface="Poppins"/>
                <a:cs typeface="Poppins"/>
                <a:sym typeface="Poppins"/>
              </a:rPr>
              <a:t>10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717858" y="0"/>
            <a:ext cx="5626145" cy="6858000"/>
          </a:xfrm>
          <a:custGeom>
            <a:avLst/>
            <a:gdLst/>
            <a:ahLst/>
            <a:cxnLst/>
            <a:rect l="l" t="t" r="r" b="b"/>
            <a:pathLst>
              <a:path w="8439218" h="10287000">
                <a:moveTo>
                  <a:pt x="0" y="0"/>
                </a:moveTo>
                <a:lnTo>
                  <a:pt x="8439218" y="0"/>
                </a:lnTo>
                <a:lnTo>
                  <a:pt x="8439218" y="10287000"/>
                </a:lnTo>
                <a:lnTo>
                  <a:pt x="0" y="10287000"/>
                </a:lnTo>
                <a:lnTo>
                  <a:pt x="0" y="0"/>
                </a:lnTo>
                <a:close/>
              </a:path>
            </a:pathLst>
          </a:custGeom>
          <a:blipFill>
            <a:blip r:embed="rId2"/>
            <a:stretch>
              <a:fillRect l="-27166" t="-1972" r="-770" b="-2984"/>
            </a:stretch>
          </a:blipFill>
        </p:spPr>
        <p:txBody>
          <a:bodyPr/>
          <a:lstStyle/>
          <a:p>
            <a:pPr defTabSz="609630"/>
            <a:endParaRPr lang="en-US" sz="1200">
              <a:solidFill>
                <a:prstClr val="black"/>
              </a:solidFill>
              <a:latin typeface="Calibri"/>
            </a:endParaRPr>
          </a:p>
        </p:txBody>
      </p:sp>
      <p:sp>
        <p:nvSpPr>
          <p:cNvPr id="3" name="TextBox 3"/>
          <p:cNvSpPr txBox="1"/>
          <p:nvPr/>
        </p:nvSpPr>
        <p:spPr>
          <a:xfrm>
            <a:off x="0" y="1639639"/>
            <a:ext cx="6717857" cy="4913589"/>
          </a:xfrm>
          <a:prstGeom prst="rect">
            <a:avLst/>
          </a:prstGeom>
        </p:spPr>
        <p:txBody>
          <a:bodyPr lIns="0" tIns="0" rIns="0" bIns="0" rtlCol="0" anchor="t">
            <a:spAutoFit/>
          </a:bodyPr>
          <a:lstStyle/>
          <a:p>
            <a:pPr algn="ctr" defTabSz="609630">
              <a:lnSpc>
                <a:spcPts val="3451"/>
              </a:lnSpc>
              <a:spcBef>
                <a:spcPct val="0"/>
              </a:spcBef>
            </a:pPr>
            <a:r>
              <a:rPr lang="en-US" sz="2465" spc="-49">
                <a:solidFill>
                  <a:srgbClr val="000000"/>
                </a:solidFill>
                <a:latin typeface="Poppins"/>
                <a:ea typeface="Poppins"/>
                <a:cs typeface="Poppins"/>
                <a:sym typeface="Poppins"/>
              </a:rPr>
              <a:t>Pivot tables are powerful data analysis tools used in Excel, Power BI, and other data analysis platforms to summarize, analyze, and present large datasets. They enable users to organize data in a tabular format, making it easier to extract valuable insights by rearranging rows and columns.</a:t>
            </a:r>
          </a:p>
          <a:p>
            <a:pPr algn="ctr" defTabSz="609630">
              <a:lnSpc>
                <a:spcPts val="3451"/>
              </a:lnSpc>
              <a:spcBef>
                <a:spcPct val="0"/>
              </a:spcBef>
            </a:pPr>
            <a:r>
              <a:rPr lang="en-US" sz="2465" spc="-49">
                <a:solidFill>
                  <a:srgbClr val="000000"/>
                </a:solidFill>
                <a:latin typeface="Poppins"/>
                <a:ea typeface="Poppins"/>
                <a:cs typeface="Poppins"/>
                <a:sym typeface="Poppins"/>
              </a:rPr>
              <a:t>Visual charts, like pie charts and bar charts, are graphical representations of data that help to convey complex information in a more digestible and understandable way. </a:t>
            </a:r>
          </a:p>
        </p:txBody>
      </p:sp>
      <p:sp>
        <p:nvSpPr>
          <p:cNvPr id="4" name="TextBox 4"/>
          <p:cNvSpPr txBox="1"/>
          <p:nvPr/>
        </p:nvSpPr>
        <p:spPr>
          <a:xfrm>
            <a:off x="685800" y="577850"/>
            <a:ext cx="3152969" cy="642933"/>
          </a:xfrm>
          <a:prstGeom prst="rect">
            <a:avLst/>
          </a:prstGeom>
        </p:spPr>
        <p:txBody>
          <a:bodyPr lIns="0" tIns="0" rIns="0" bIns="0" rtlCol="0" anchor="t">
            <a:spAutoFit/>
          </a:bodyPr>
          <a:lstStyle/>
          <a:p>
            <a:pPr algn="ctr" defTabSz="609630">
              <a:lnSpc>
                <a:spcPts val="5464"/>
              </a:lnSpc>
              <a:spcBef>
                <a:spcPct val="0"/>
              </a:spcBef>
            </a:pPr>
            <a:r>
              <a:rPr lang="en-US" sz="3902" b="1" spc="-78">
                <a:solidFill>
                  <a:srgbClr val="000000"/>
                </a:solidFill>
                <a:latin typeface="Poppins Bold"/>
                <a:ea typeface="Poppins Bold"/>
                <a:cs typeface="Poppins Bold"/>
                <a:sym typeface="Poppins Bold"/>
              </a:rPr>
              <a:t>Introduciton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844553" y="0"/>
            <a:ext cx="3347447" cy="6858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pPr defTabSz="609630"/>
              <a:endParaRPr lang="en-US" sz="1200">
                <a:solidFill>
                  <a:prstClr val="black"/>
                </a:solidFill>
                <a:latin typeface="Calibri"/>
              </a:endParaRPr>
            </a:p>
          </p:txBody>
        </p:sp>
        <p:sp>
          <p:nvSpPr>
            <p:cNvPr id="4" name="TextBox 4"/>
            <p:cNvSpPr txBox="1"/>
            <p:nvPr/>
          </p:nvSpPr>
          <p:spPr>
            <a:xfrm>
              <a:off x="0" y="-38100"/>
              <a:ext cx="1322448" cy="2747433"/>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TextBox 5"/>
          <p:cNvSpPr txBox="1"/>
          <p:nvPr/>
        </p:nvSpPr>
        <p:spPr>
          <a:xfrm>
            <a:off x="434660" y="166795"/>
            <a:ext cx="7819754" cy="503086"/>
          </a:xfrm>
          <a:prstGeom prst="rect">
            <a:avLst/>
          </a:prstGeom>
        </p:spPr>
        <p:txBody>
          <a:bodyPr lIns="0" tIns="0" rIns="0" bIns="0" rtlCol="0" anchor="t">
            <a:spAutoFit/>
          </a:bodyPr>
          <a:lstStyle/>
          <a:p>
            <a:pPr defTabSz="609630">
              <a:lnSpc>
                <a:spcPts val="4294"/>
              </a:lnSpc>
              <a:spcBef>
                <a:spcPct val="0"/>
              </a:spcBef>
            </a:pPr>
            <a:r>
              <a:rPr lang="en-US" sz="3067">
                <a:solidFill>
                  <a:srgbClr val="000000"/>
                </a:solidFill>
                <a:latin typeface="Open Sans Extra Bold"/>
                <a:ea typeface="Open Sans Extra Bold"/>
                <a:cs typeface="Open Sans Extra Bold"/>
                <a:sym typeface="Open Sans Extra Bold"/>
              </a:rPr>
              <a:t>Importance of Visual Chart </a:t>
            </a:r>
          </a:p>
        </p:txBody>
      </p:sp>
      <p:grpSp>
        <p:nvGrpSpPr>
          <p:cNvPr id="6" name="Group 6"/>
          <p:cNvGrpSpPr/>
          <p:nvPr/>
        </p:nvGrpSpPr>
        <p:grpSpPr>
          <a:xfrm>
            <a:off x="7270224" y="0"/>
            <a:ext cx="5158773" cy="7480987"/>
            <a:chOff x="0" y="0"/>
            <a:chExt cx="8292813" cy="12025812"/>
          </a:xfrm>
        </p:grpSpPr>
        <p:sp>
          <p:nvSpPr>
            <p:cNvPr id="7" name="Freeform 7"/>
            <p:cNvSpPr/>
            <p:nvPr/>
          </p:nvSpPr>
          <p:spPr>
            <a:xfrm>
              <a:off x="-2794" y="-127"/>
              <a:ext cx="8295607" cy="12025939"/>
            </a:xfrm>
            <a:custGeom>
              <a:avLst/>
              <a:gdLst/>
              <a:ahLst/>
              <a:cxnLst/>
              <a:rect l="l" t="t" r="r" b="b"/>
              <a:pathLst>
                <a:path w="8295607" h="12025939">
                  <a:moveTo>
                    <a:pt x="8295607" y="11984516"/>
                  </a:moveTo>
                  <a:cubicBezTo>
                    <a:pt x="8295607" y="12023267"/>
                    <a:pt x="8285324" y="12025939"/>
                    <a:pt x="8258515" y="12025939"/>
                  </a:cubicBezTo>
                  <a:cubicBezTo>
                    <a:pt x="5506975" y="12025197"/>
                    <a:pt x="2755558" y="12025197"/>
                    <a:pt x="4018" y="12025197"/>
                  </a:cubicBezTo>
                  <a:cubicBezTo>
                    <a:pt x="0" y="12009014"/>
                    <a:pt x="6222" y="11994314"/>
                    <a:pt x="9037" y="11979320"/>
                  </a:cubicBezTo>
                  <a:cubicBezTo>
                    <a:pt x="129984" y="11322782"/>
                    <a:pt x="251053" y="10666395"/>
                    <a:pt x="372367" y="10010007"/>
                  </a:cubicBezTo>
                  <a:cubicBezTo>
                    <a:pt x="545341" y="9074197"/>
                    <a:pt x="718682" y="8138536"/>
                    <a:pt x="891533" y="7202727"/>
                  </a:cubicBezTo>
                  <a:cubicBezTo>
                    <a:pt x="1105026" y="6047033"/>
                    <a:pt x="1318029" y="4891339"/>
                    <a:pt x="1531400" y="3735793"/>
                  </a:cubicBezTo>
                  <a:cubicBezTo>
                    <a:pt x="1748199" y="2561837"/>
                    <a:pt x="1965119" y="1388029"/>
                    <a:pt x="2182530" y="214222"/>
                  </a:cubicBezTo>
                  <a:cubicBezTo>
                    <a:pt x="2195751" y="142807"/>
                    <a:pt x="2204197" y="69760"/>
                    <a:pt x="2225620" y="721"/>
                  </a:cubicBezTo>
                  <a:cubicBezTo>
                    <a:pt x="4236667" y="721"/>
                    <a:pt x="6247714" y="721"/>
                    <a:pt x="8258760" y="0"/>
                  </a:cubicBezTo>
                  <a:cubicBezTo>
                    <a:pt x="8286060" y="0"/>
                    <a:pt x="8295362" y="3987"/>
                    <a:pt x="8295362" y="41847"/>
                  </a:cubicBezTo>
                  <a:cubicBezTo>
                    <a:pt x="8294628" y="4022786"/>
                    <a:pt x="8294628" y="8003725"/>
                    <a:pt x="8295607" y="11984516"/>
                  </a:cubicBezTo>
                  <a:close/>
                </a:path>
              </a:pathLst>
            </a:custGeom>
            <a:blipFill>
              <a:blip r:embed="rId2"/>
              <a:stretch>
                <a:fillRect l="-4124" t="-1" r="-4125" b="-1"/>
              </a:stretch>
            </a:blipFill>
          </p:spPr>
          <p:txBody>
            <a:bodyPr/>
            <a:lstStyle/>
            <a:p>
              <a:pPr defTabSz="609630"/>
              <a:endParaRPr lang="en-US" sz="1200">
                <a:solidFill>
                  <a:prstClr val="black"/>
                </a:solidFill>
                <a:latin typeface="Calibri"/>
              </a:endParaRPr>
            </a:p>
          </p:txBody>
        </p:sp>
      </p:grpSp>
      <p:sp>
        <p:nvSpPr>
          <p:cNvPr id="8" name="Freeform 8"/>
          <p:cNvSpPr/>
          <p:nvPr/>
        </p:nvSpPr>
        <p:spPr>
          <a:xfrm>
            <a:off x="1062783" y="5607299"/>
            <a:ext cx="7601443" cy="474238"/>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pPr defTabSz="609630"/>
            <a:endParaRPr lang="en-US" sz="1200">
              <a:solidFill>
                <a:prstClr val="black"/>
              </a:solidFill>
              <a:latin typeface="Calibri"/>
            </a:endParaRPr>
          </a:p>
        </p:txBody>
      </p:sp>
      <p:sp>
        <p:nvSpPr>
          <p:cNvPr id="9" name="TextBox 9"/>
          <p:cNvSpPr txBox="1"/>
          <p:nvPr/>
        </p:nvSpPr>
        <p:spPr>
          <a:xfrm>
            <a:off x="1" y="817358"/>
            <a:ext cx="7372299" cy="5174430"/>
          </a:xfrm>
          <a:prstGeom prst="rect">
            <a:avLst/>
          </a:prstGeom>
        </p:spPr>
        <p:txBody>
          <a:bodyPr lIns="0" tIns="0" rIns="0" bIns="0" rtlCol="0" anchor="t">
            <a:spAutoFit/>
          </a:bodyPr>
          <a:lstStyle/>
          <a:p>
            <a:pPr algn="ctr" defTabSz="609630">
              <a:lnSpc>
                <a:spcPts val="2921"/>
              </a:lnSpc>
              <a:spcBef>
                <a:spcPct val="0"/>
              </a:spcBef>
            </a:pPr>
            <a:r>
              <a:rPr lang="en-US" sz="2086" b="1">
                <a:solidFill>
                  <a:srgbClr val="000000"/>
                </a:solidFill>
                <a:latin typeface="Open Sans Extra Bold"/>
                <a:ea typeface="Open Sans Extra Bold"/>
                <a:cs typeface="Open Sans Extra Bold"/>
                <a:sym typeface="Open Sans Extra Bold"/>
              </a:rPr>
              <a:t> 1- Visual charts convert complex data into easy-to-understand visuals, making it simpler to identify patterns, trends, and  relationships.</a:t>
            </a:r>
          </a:p>
          <a:p>
            <a:pPr algn="ctr" defTabSz="609630">
              <a:lnSpc>
                <a:spcPts val="2921"/>
              </a:lnSpc>
              <a:spcBef>
                <a:spcPct val="0"/>
              </a:spcBef>
            </a:pPr>
            <a:endParaRPr lang="en-US" sz="2086" b="1">
              <a:solidFill>
                <a:srgbClr val="000000"/>
              </a:solidFill>
              <a:latin typeface="Open Sans Extra Bold"/>
              <a:ea typeface="Open Sans Extra Bold"/>
              <a:cs typeface="Open Sans Extra Bold"/>
              <a:sym typeface="Open Sans Extra Bold"/>
            </a:endParaRPr>
          </a:p>
          <a:p>
            <a:pPr algn="ctr" defTabSz="609630">
              <a:lnSpc>
                <a:spcPts val="2921"/>
              </a:lnSpc>
              <a:spcBef>
                <a:spcPct val="0"/>
              </a:spcBef>
            </a:pPr>
            <a:r>
              <a:rPr lang="en-US" sz="2086" b="1">
                <a:solidFill>
                  <a:srgbClr val="000000"/>
                </a:solidFill>
                <a:latin typeface="Open Sans Extra Bold"/>
                <a:ea typeface="Open Sans Extra Bold"/>
                <a:cs typeface="Open Sans Extra Bold"/>
                <a:sym typeface="Open Sans Extra Bold"/>
              </a:rPr>
              <a:t> 2-Charts provide a quick overview of key information, allowing users to grasp important insights at a glance, which is especially valuable for decision-making.</a:t>
            </a:r>
          </a:p>
          <a:p>
            <a:pPr algn="ctr" defTabSz="609630">
              <a:lnSpc>
                <a:spcPts val="2921"/>
              </a:lnSpc>
              <a:spcBef>
                <a:spcPct val="0"/>
              </a:spcBef>
            </a:pPr>
            <a:endParaRPr lang="en-US" sz="2086" b="1">
              <a:solidFill>
                <a:srgbClr val="000000"/>
              </a:solidFill>
              <a:latin typeface="Open Sans Extra Bold"/>
              <a:ea typeface="Open Sans Extra Bold"/>
              <a:cs typeface="Open Sans Extra Bold"/>
              <a:sym typeface="Open Sans Extra Bold"/>
            </a:endParaRPr>
          </a:p>
          <a:p>
            <a:pPr algn="ctr" defTabSz="609630">
              <a:lnSpc>
                <a:spcPts val="2921"/>
              </a:lnSpc>
              <a:spcBef>
                <a:spcPct val="0"/>
              </a:spcBef>
            </a:pPr>
            <a:r>
              <a:rPr lang="en-US" sz="2086" b="1">
                <a:solidFill>
                  <a:srgbClr val="000000"/>
                </a:solidFill>
                <a:latin typeface="Open Sans Extra Bold"/>
                <a:ea typeface="Open Sans Extra Bold"/>
                <a:cs typeface="Open Sans Extra Bold"/>
                <a:sym typeface="Open Sans Extra Bold"/>
              </a:rPr>
              <a:t>3- They enable quick comparisons between different categories, time periods, or groups, helping to highlight differences and similarities in data.</a:t>
            </a:r>
          </a:p>
          <a:p>
            <a:pPr algn="ctr" defTabSz="609630">
              <a:lnSpc>
                <a:spcPts val="2921"/>
              </a:lnSpc>
              <a:spcBef>
                <a:spcPct val="0"/>
              </a:spcBef>
            </a:pPr>
            <a:endParaRPr lang="en-US" sz="2086" b="1">
              <a:solidFill>
                <a:srgbClr val="000000"/>
              </a:solidFill>
              <a:latin typeface="Open Sans Extra Bold"/>
              <a:ea typeface="Open Sans Extra Bold"/>
              <a:cs typeface="Open Sans Extra Bold"/>
              <a:sym typeface="Open Sans Extra Bold"/>
            </a:endParaRPr>
          </a:p>
          <a:p>
            <a:pPr algn="ctr" defTabSz="609630">
              <a:lnSpc>
                <a:spcPts val="2921"/>
              </a:lnSpc>
              <a:spcBef>
                <a:spcPct val="0"/>
              </a:spcBef>
            </a:pPr>
            <a:r>
              <a:rPr lang="en-US" sz="2086" b="1">
                <a:solidFill>
                  <a:srgbClr val="000000"/>
                </a:solidFill>
                <a:latin typeface="Open Sans Extra Bold"/>
                <a:ea typeface="Open Sans Extra Bold"/>
                <a:cs typeface="Open Sans Extra Bold"/>
                <a:sym typeface="Open Sans Extra Bold"/>
              </a:rPr>
              <a:t>4-By clearly showing trends, outliers, and patterns, visual charts assist in informed decision-making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B430915-17E1-B792-D940-466FDBCCFD33}"/>
              </a:ext>
            </a:extLst>
          </p:cNvPr>
          <p:cNvPicPr>
            <a:picLocks noChangeAspect="1"/>
          </p:cNvPicPr>
          <p:nvPr/>
        </p:nvPicPr>
        <p:blipFill>
          <a:blip r:embed="rId2">
            <a:extLst>
              <a:ext uri="{28A0092B-C50C-407E-A947-70E740481C1C}">
                <a14:useLocalDpi xmlns:a14="http://schemas.microsoft.com/office/drawing/2010/main" val="0"/>
              </a:ext>
            </a:extLst>
          </a:blip>
          <a:srcRect b="443"/>
          <a:stretch/>
        </p:blipFill>
        <p:spPr>
          <a:xfrm>
            <a:off x="20" y="10"/>
            <a:ext cx="12191980" cy="6857990"/>
          </a:xfrm>
          <a:prstGeom prst="rect">
            <a:avLst/>
          </a:prstGeom>
          <a:noFill/>
        </p:spPr>
      </p:pic>
      <p:sp>
        <p:nvSpPr>
          <p:cNvPr id="2" name="Slide Number Placeholder 1" hidden="1">
            <a:extLst>
              <a:ext uri="{FF2B5EF4-FFF2-40B4-BE49-F238E27FC236}">
                <a16:creationId xmlns:a16="http://schemas.microsoft.com/office/drawing/2014/main" id="{C7598BAE-5388-020D-6D55-19ABDB2A5FE3}"/>
              </a:ext>
            </a:extLst>
          </p:cNvPr>
          <p:cNvSpPr>
            <a:spLocks noGrp="1"/>
          </p:cNvSpPr>
          <p:nvPr>
            <p:ph type="sldNum" sz="quarter" idx="4294967295"/>
          </p:nvPr>
        </p:nvSpPr>
        <p:spPr/>
        <p:txBody>
          <a:bodyPr/>
          <a:lstStyle/>
          <a:p>
            <a:pPr algn="l">
              <a:spcAft>
                <a:spcPts val="600"/>
              </a:spcAft>
            </a:pPr>
            <a:fld id="{F7021451-1387-4CA6-816F-3879F97B5CBC}" type="slidenum">
              <a:rPr lang="en-US" b="0" smtClean="0"/>
              <a:pPr algn="l">
                <a:spcAft>
                  <a:spcPts val="600"/>
                </a:spcAft>
              </a:pPr>
              <a:t>3</a:t>
            </a:fld>
            <a:endParaRPr lang="en-US"/>
          </a:p>
        </p:txBody>
      </p:sp>
    </p:spTree>
    <p:extLst>
      <p:ext uri="{BB962C8B-B14F-4D97-AF65-F5344CB8AC3E}">
        <p14:creationId xmlns:p14="http://schemas.microsoft.com/office/powerpoint/2010/main" val="3425166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54227" y="1125193"/>
            <a:ext cx="8683547" cy="5047007"/>
          </a:xfrm>
          <a:custGeom>
            <a:avLst/>
            <a:gdLst/>
            <a:ahLst/>
            <a:cxnLst/>
            <a:rect l="l" t="t" r="r" b="b"/>
            <a:pathLst>
              <a:path w="13025320" h="7570510">
                <a:moveTo>
                  <a:pt x="0" y="0"/>
                </a:moveTo>
                <a:lnTo>
                  <a:pt x="13025320" y="0"/>
                </a:lnTo>
                <a:lnTo>
                  <a:pt x="13025320" y="7570510"/>
                </a:lnTo>
                <a:lnTo>
                  <a:pt x="0" y="7570510"/>
                </a:lnTo>
                <a:lnTo>
                  <a:pt x="0" y="0"/>
                </a:lnTo>
                <a:close/>
              </a:path>
            </a:pathLst>
          </a:custGeom>
          <a:blipFill>
            <a:blip r:embed="rId2"/>
            <a:stretch>
              <a:fillRect t="-4142" b="-4142"/>
            </a:stretch>
          </a:blipFill>
        </p:spPr>
        <p:txBody>
          <a:bodyPr/>
          <a:lstStyle/>
          <a:p>
            <a:pPr defTabSz="609630"/>
            <a:endParaRPr lang="en-US" sz="1200">
              <a:solidFill>
                <a:prstClr val="black"/>
              </a:solidFill>
              <a:latin typeface="Calibri"/>
            </a:endParaRPr>
          </a:p>
        </p:txBody>
      </p:sp>
      <p:sp>
        <p:nvSpPr>
          <p:cNvPr id="3" name="TextBox 3"/>
          <p:cNvSpPr txBox="1"/>
          <p:nvPr/>
        </p:nvSpPr>
        <p:spPr>
          <a:xfrm>
            <a:off x="307861" y="175280"/>
            <a:ext cx="11884139" cy="443968"/>
          </a:xfrm>
          <a:prstGeom prst="rect">
            <a:avLst/>
          </a:prstGeom>
        </p:spPr>
        <p:txBody>
          <a:bodyPr lIns="0" tIns="0" rIns="0" bIns="0" rtlCol="0" anchor="t">
            <a:spAutoFit/>
          </a:bodyPr>
          <a:lstStyle/>
          <a:p>
            <a:pPr algn="ctr" defTabSz="609630">
              <a:lnSpc>
                <a:spcPts val="3765"/>
              </a:lnSpc>
              <a:spcBef>
                <a:spcPct val="0"/>
              </a:spcBef>
            </a:pPr>
            <a:r>
              <a:rPr lang="en-US" sz="2689">
                <a:solidFill>
                  <a:srgbClr val="000000"/>
                </a:solidFill>
                <a:latin typeface="Open Sans Extra Bold"/>
                <a:ea typeface="Open Sans Extra Bold"/>
                <a:cs typeface="Open Sans Extra Bold"/>
                <a:sym typeface="Open Sans Extra Bold"/>
              </a:rPr>
              <a:t>In This Figure That Show The Top 10 Country of Meningitis Disease </a:t>
            </a:r>
          </a:p>
        </p:txBody>
      </p:sp>
      <p:sp>
        <p:nvSpPr>
          <p:cNvPr id="4" name="TextBox 4"/>
          <p:cNvSpPr txBox="1"/>
          <p:nvPr/>
        </p:nvSpPr>
        <p:spPr>
          <a:xfrm>
            <a:off x="4600899" y="6295982"/>
            <a:ext cx="2113621" cy="736227"/>
          </a:xfrm>
          <a:prstGeom prst="rect">
            <a:avLst/>
          </a:prstGeom>
        </p:spPr>
        <p:txBody>
          <a:bodyPr lIns="0" tIns="0" rIns="0" bIns="0" rtlCol="0" anchor="t">
            <a:spAutoFit/>
          </a:bodyPr>
          <a:lstStyle/>
          <a:p>
            <a:pPr algn="ctr" defTabSz="609630">
              <a:lnSpc>
                <a:spcPts val="3019"/>
              </a:lnSpc>
            </a:pPr>
            <a:r>
              <a:rPr lang="en-US" sz="2156">
                <a:solidFill>
                  <a:srgbClr val="000000"/>
                </a:solidFill>
                <a:latin typeface="Open Sans Extra Bold"/>
                <a:ea typeface="Open Sans Extra Bold"/>
                <a:cs typeface="Open Sans Extra Bold"/>
                <a:sym typeface="Open Sans Extra Bold"/>
              </a:rPr>
              <a:t>Figure (1)</a:t>
            </a:r>
          </a:p>
          <a:p>
            <a:pPr algn="ctr" defTabSz="609630">
              <a:lnSpc>
                <a:spcPts val="3019"/>
              </a:lnSpc>
              <a:spcBef>
                <a:spcPct val="0"/>
              </a:spcBef>
            </a:pPr>
            <a:endParaRPr lang="en-US" sz="2156">
              <a:solidFill>
                <a:srgbClr val="000000"/>
              </a:solidFill>
              <a:latin typeface="Open Sans Extra Bold"/>
              <a:ea typeface="Open Sans Extra Bold"/>
              <a:cs typeface="Open Sans Extra Bold"/>
              <a:sym typeface="Open Sans Extra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04540" y="945468"/>
            <a:ext cx="9515698" cy="5157115"/>
          </a:xfrm>
          <a:custGeom>
            <a:avLst/>
            <a:gdLst/>
            <a:ahLst/>
            <a:cxnLst/>
            <a:rect l="l" t="t" r="r" b="b"/>
            <a:pathLst>
              <a:path w="14273547" h="7735672">
                <a:moveTo>
                  <a:pt x="0" y="0"/>
                </a:moveTo>
                <a:lnTo>
                  <a:pt x="14273547" y="0"/>
                </a:lnTo>
                <a:lnTo>
                  <a:pt x="14273547" y="7735672"/>
                </a:lnTo>
                <a:lnTo>
                  <a:pt x="0" y="7735672"/>
                </a:lnTo>
                <a:lnTo>
                  <a:pt x="0" y="0"/>
                </a:lnTo>
                <a:close/>
              </a:path>
            </a:pathLst>
          </a:custGeom>
          <a:blipFill>
            <a:blip r:embed="rId2"/>
            <a:stretch>
              <a:fillRect l="-1692" t="-5253" b="-5253"/>
            </a:stretch>
          </a:blipFill>
        </p:spPr>
        <p:txBody>
          <a:bodyPr/>
          <a:lstStyle/>
          <a:p>
            <a:pPr defTabSz="609630"/>
            <a:endParaRPr lang="en-US" sz="1200">
              <a:solidFill>
                <a:prstClr val="black"/>
              </a:solidFill>
              <a:latin typeface="Calibri"/>
            </a:endParaRPr>
          </a:p>
        </p:txBody>
      </p:sp>
      <p:sp>
        <p:nvSpPr>
          <p:cNvPr id="3" name="TextBox 3"/>
          <p:cNvSpPr txBox="1"/>
          <p:nvPr/>
        </p:nvSpPr>
        <p:spPr>
          <a:xfrm>
            <a:off x="0" y="294191"/>
            <a:ext cx="12192000" cy="385490"/>
          </a:xfrm>
          <a:prstGeom prst="rect">
            <a:avLst/>
          </a:prstGeom>
        </p:spPr>
        <p:txBody>
          <a:bodyPr lIns="0" tIns="0" rIns="0" bIns="0" rtlCol="0" anchor="t">
            <a:spAutoFit/>
          </a:bodyPr>
          <a:lstStyle/>
          <a:p>
            <a:pPr algn="ctr" defTabSz="609630">
              <a:lnSpc>
                <a:spcPts val="3266"/>
              </a:lnSpc>
              <a:spcBef>
                <a:spcPct val="0"/>
              </a:spcBef>
            </a:pPr>
            <a:r>
              <a:rPr lang="en-US" sz="2333" b="1">
                <a:solidFill>
                  <a:srgbClr val="000000"/>
                </a:solidFill>
                <a:latin typeface="Open Sans Extra Bold"/>
                <a:ea typeface="Open Sans Extra Bold"/>
                <a:cs typeface="Open Sans Extra Bold"/>
                <a:sym typeface="Open Sans Extra Bold"/>
              </a:rPr>
              <a:t>In This Figure That Show The Top 10 Country of Alzheimer  Disease </a:t>
            </a:r>
          </a:p>
        </p:txBody>
      </p:sp>
      <p:sp>
        <p:nvSpPr>
          <p:cNvPr id="4" name="TextBox 4"/>
          <p:cNvSpPr txBox="1"/>
          <p:nvPr/>
        </p:nvSpPr>
        <p:spPr>
          <a:xfrm>
            <a:off x="5251675" y="3308575"/>
            <a:ext cx="1688651" cy="210122"/>
          </a:xfrm>
          <a:prstGeom prst="rect">
            <a:avLst/>
          </a:prstGeom>
        </p:spPr>
        <p:txBody>
          <a:bodyPr lIns="0" tIns="0" rIns="0" bIns="0" rtlCol="0" anchor="t">
            <a:spAutoFit/>
          </a:bodyPr>
          <a:lstStyle/>
          <a:p>
            <a:pPr algn="ctr" defTabSz="609630">
              <a:lnSpc>
                <a:spcPts val="1773"/>
              </a:lnSpc>
              <a:spcBef>
                <a:spcPct val="0"/>
              </a:spcBef>
            </a:pPr>
            <a:r>
              <a:rPr lang="en-US" sz="1266" b="1">
                <a:solidFill>
                  <a:srgbClr val="000000"/>
                </a:solidFill>
                <a:latin typeface="Open Sans Extra Bold"/>
                <a:ea typeface="Open Sans Extra Bold"/>
                <a:cs typeface="Open Sans Extra Bold"/>
                <a:sym typeface="Open Sans Extra Bold"/>
              </a:rPr>
              <a:t>Your paragraph text</a:t>
            </a:r>
          </a:p>
        </p:txBody>
      </p:sp>
      <p:sp>
        <p:nvSpPr>
          <p:cNvPr id="5" name="TextBox 5"/>
          <p:cNvSpPr txBox="1"/>
          <p:nvPr/>
        </p:nvSpPr>
        <p:spPr>
          <a:xfrm>
            <a:off x="4911841" y="6310515"/>
            <a:ext cx="1572813" cy="445250"/>
          </a:xfrm>
          <a:prstGeom prst="rect">
            <a:avLst/>
          </a:prstGeom>
        </p:spPr>
        <p:txBody>
          <a:bodyPr lIns="0" tIns="0" rIns="0" bIns="0" rtlCol="0" anchor="t">
            <a:spAutoFit/>
          </a:bodyPr>
          <a:lstStyle/>
          <a:p>
            <a:pPr algn="ctr" defTabSz="609630">
              <a:lnSpc>
                <a:spcPts val="3826"/>
              </a:lnSpc>
              <a:spcBef>
                <a:spcPct val="0"/>
              </a:spcBef>
            </a:pPr>
            <a:r>
              <a:rPr lang="en-US" sz="2733">
                <a:solidFill>
                  <a:srgbClr val="000000"/>
                </a:solidFill>
                <a:latin typeface="Open Sans Extra Bold"/>
                <a:ea typeface="Open Sans Extra Bold"/>
                <a:cs typeface="Open Sans Extra Bold"/>
                <a:sym typeface="Open Sans Extra Bold"/>
              </a:rPr>
              <a:t>Figure(2)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51776" y="944351"/>
            <a:ext cx="9659691" cy="5322199"/>
          </a:xfrm>
          <a:custGeom>
            <a:avLst/>
            <a:gdLst/>
            <a:ahLst/>
            <a:cxnLst/>
            <a:rect l="l" t="t" r="r" b="b"/>
            <a:pathLst>
              <a:path w="14489537" h="7983299">
                <a:moveTo>
                  <a:pt x="0" y="0"/>
                </a:moveTo>
                <a:lnTo>
                  <a:pt x="14489538" y="0"/>
                </a:lnTo>
                <a:lnTo>
                  <a:pt x="14489538" y="7983298"/>
                </a:lnTo>
                <a:lnTo>
                  <a:pt x="0" y="7983298"/>
                </a:lnTo>
                <a:lnTo>
                  <a:pt x="0" y="0"/>
                </a:lnTo>
                <a:close/>
              </a:path>
            </a:pathLst>
          </a:custGeom>
          <a:blipFill>
            <a:blip r:embed="rId2"/>
            <a:stretch>
              <a:fillRect t="-3487" b="-3487"/>
            </a:stretch>
          </a:blipFill>
        </p:spPr>
        <p:txBody>
          <a:bodyPr/>
          <a:lstStyle/>
          <a:p>
            <a:pPr defTabSz="609630"/>
            <a:endParaRPr lang="en-US" sz="1200">
              <a:solidFill>
                <a:prstClr val="black"/>
              </a:solidFill>
              <a:latin typeface="Calibri"/>
            </a:endParaRPr>
          </a:p>
        </p:txBody>
      </p:sp>
      <p:sp>
        <p:nvSpPr>
          <p:cNvPr id="3" name="TextBox 3"/>
          <p:cNvSpPr txBox="1"/>
          <p:nvPr/>
        </p:nvSpPr>
        <p:spPr>
          <a:xfrm>
            <a:off x="1064660" y="294191"/>
            <a:ext cx="10062681" cy="385490"/>
          </a:xfrm>
          <a:prstGeom prst="rect">
            <a:avLst/>
          </a:prstGeom>
        </p:spPr>
        <p:txBody>
          <a:bodyPr lIns="0" tIns="0" rIns="0" bIns="0" rtlCol="0" anchor="t">
            <a:spAutoFit/>
          </a:bodyPr>
          <a:lstStyle/>
          <a:p>
            <a:pPr algn="ctr" defTabSz="609630">
              <a:lnSpc>
                <a:spcPts val="3266"/>
              </a:lnSpc>
              <a:spcBef>
                <a:spcPct val="0"/>
              </a:spcBef>
            </a:pPr>
            <a:r>
              <a:rPr lang="en-US" sz="2333" b="1">
                <a:solidFill>
                  <a:srgbClr val="000000"/>
                </a:solidFill>
                <a:latin typeface="Open Sans Extra Bold"/>
                <a:ea typeface="Open Sans Extra Bold"/>
                <a:cs typeface="Open Sans Extra Bold"/>
                <a:sym typeface="Open Sans Extra Bold"/>
              </a:rPr>
              <a:t>In This Figure That Show The Top 10 Country of Parkinson Disease </a:t>
            </a:r>
          </a:p>
        </p:txBody>
      </p:sp>
      <p:sp>
        <p:nvSpPr>
          <p:cNvPr id="4" name="TextBox 4"/>
          <p:cNvSpPr txBox="1"/>
          <p:nvPr/>
        </p:nvSpPr>
        <p:spPr>
          <a:xfrm>
            <a:off x="5452687" y="6355152"/>
            <a:ext cx="984251" cy="244747"/>
          </a:xfrm>
          <a:prstGeom prst="rect">
            <a:avLst/>
          </a:prstGeom>
        </p:spPr>
        <p:txBody>
          <a:bodyPr lIns="0" tIns="0" rIns="0" bIns="0" rtlCol="0" anchor="t">
            <a:spAutoFit/>
          </a:bodyPr>
          <a:lstStyle/>
          <a:p>
            <a:pPr algn="ctr" defTabSz="609630">
              <a:lnSpc>
                <a:spcPts val="2053"/>
              </a:lnSpc>
              <a:spcBef>
                <a:spcPct val="0"/>
              </a:spcBef>
            </a:pPr>
            <a:r>
              <a:rPr lang="en-US" sz="1466" b="1">
                <a:solidFill>
                  <a:srgbClr val="000000"/>
                </a:solidFill>
                <a:latin typeface="Open Sans Extra Bold"/>
                <a:ea typeface="Open Sans Extra Bold"/>
                <a:cs typeface="Open Sans Extra Bold"/>
                <a:sym typeface="Open Sans Extra Bold"/>
              </a:rPr>
              <a:t>Figure(3)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1190" y="958159"/>
            <a:ext cx="8879722" cy="5422393"/>
          </a:xfrm>
          <a:custGeom>
            <a:avLst/>
            <a:gdLst/>
            <a:ahLst/>
            <a:cxnLst/>
            <a:rect l="l" t="t" r="r" b="b"/>
            <a:pathLst>
              <a:path w="13319583" h="8133589">
                <a:moveTo>
                  <a:pt x="0" y="0"/>
                </a:moveTo>
                <a:lnTo>
                  <a:pt x="13319583" y="0"/>
                </a:lnTo>
                <a:lnTo>
                  <a:pt x="13319583" y="8133589"/>
                </a:lnTo>
                <a:lnTo>
                  <a:pt x="0" y="8133589"/>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3" name="TextBox 3"/>
          <p:cNvSpPr txBox="1"/>
          <p:nvPr/>
        </p:nvSpPr>
        <p:spPr>
          <a:xfrm>
            <a:off x="1065809" y="294191"/>
            <a:ext cx="10060382" cy="385490"/>
          </a:xfrm>
          <a:prstGeom prst="rect">
            <a:avLst/>
          </a:prstGeom>
        </p:spPr>
        <p:txBody>
          <a:bodyPr lIns="0" tIns="0" rIns="0" bIns="0" rtlCol="0" anchor="t">
            <a:spAutoFit/>
          </a:bodyPr>
          <a:lstStyle/>
          <a:p>
            <a:pPr algn="ctr" defTabSz="609630">
              <a:lnSpc>
                <a:spcPts val="3266"/>
              </a:lnSpc>
              <a:spcBef>
                <a:spcPct val="0"/>
              </a:spcBef>
            </a:pPr>
            <a:r>
              <a:rPr lang="en-US" sz="2333" b="1">
                <a:solidFill>
                  <a:srgbClr val="000000"/>
                </a:solidFill>
                <a:latin typeface="Open Sans Extra Bold"/>
                <a:ea typeface="Open Sans Extra Bold"/>
                <a:cs typeface="Open Sans Extra Bold"/>
                <a:sym typeface="Open Sans Extra Bold"/>
              </a:rPr>
              <a:t>In This Figure That Show The Top 5 Country of Nutritional Disease </a:t>
            </a:r>
          </a:p>
        </p:txBody>
      </p:sp>
      <p:sp>
        <p:nvSpPr>
          <p:cNvPr id="4" name="TextBox 4"/>
          <p:cNvSpPr txBox="1"/>
          <p:nvPr/>
        </p:nvSpPr>
        <p:spPr>
          <a:xfrm>
            <a:off x="5558926" y="6488154"/>
            <a:ext cx="984251" cy="244747"/>
          </a:xfrm>
          <a:prstGeom prst="rect">
            <a:avLst/>
          </a:prstGeom>
        </p:spPr>
        <p:txBody>
          <a:bodyPr lIns="0" tIns="0" rIns="0" bIns="0" rtlCol="0" anchor="t">
            <a:spAutoFit/>
          </a:bodyPr>
          <a:lstStyle/>
          <a:p>
            <a:pPr algn="ctr" defTabSz="609630">
              <a:lnSpc>
                <a:spcPts val="2053"/>
              </a:lnSpc>
              <a:spcBef>
                <a:spcPct val="0"/>
              </a:spcBef>
            </a:pPr>
            <a:r>
              <a:rPr lang="en-US" sz="1466" b="1">
                <a:solidFill>
                  <a:srgbClr val="000000"/>
                </a:solidFill>
                <a:latin typeface="Open Sans Extra Bold"/>
                <a:ea typeface="Open Sans Extra Bold"/>
                <a:cs typeface="Open Sans Extra Bold"/>
                <a:sym typeface="Open Sans Extra Bold"/>
              </a:rPr>
              <a:t>Figure(4)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97277" y="1105605"/>
            <a:ext cx="8984704" cy="5066595"/>
          </a:xfrm>
          <a:custGeom>
            <a:avLst/>
            <a:gdLst/>
            <a:ahLst/>
            <a:cxnLst/>
            <a:rect l="l" t="t" r="r" b="b"/>
            <a:pathLst>
              <a:path w="13477056" h="7599892">
                <a:moveTo>
                  <a:pt x="0" y="0"/>
                </a:moveTo>
                <a:lnTo>
                  <a:pt x="13477056" y="0"/>
                </a:lnTo>
                <a:lnTo>
                  <a:pt x="13477056" y="7599892"/>
                </a:lnTo>
                <a:lnTo>
                  <a:pt x="0" y="7599892"/>
                </a:lnTo>
                <a:lnTo>
                  <a:pt x="0" y="0"/>
                </a:lnTo>
                <a:close/>
              </a:path>
            </a:pathLst>
          </a:custGeom>
          <a:blipFill>
            <a:blip r:embed="rId2"/>
            <a:stretch>
              <a:fillRect t="-3319" b="-3319"/>
            </a:stretch>
          </a:blipFill>
        </p:spPr>
        <p:txBody>
          <a:bodyPr/>
          <a:lstStyle/>
          <a:p>
            <a:pPr defTabSz="609630"/>
            <a:endParaRPr lang="en-US" sz="1200">
              <a:solidFill>
                <a:prstClr val="black"/>
              </a:solidFill>
              <a:latin typeface="Calibri"/>
            </a:endParaRPr>
          </a:p>
        </p:txBody>
      </p:sp>
      <p:sp>
        <p:nvSpPr>
          <p:cNvPr id="3" name="TextBox 3"/>
          <p:cNvSpPr txBox="1"/>
          <p:nvPr/>
        </p:nvSpPr>
        <p:spPr>
          <a:xfrm>
            <a:off x="1213576" y="294191"/>
            <a:ext cx="9764849" cy="385490"/>
          </a:xfrm>
          <a:prstGeom prst="rect">
            <a:avLst/>
          </a:prstGeom>
        </p:spPr>
        <p:txBody>
          <a:bodyPr lIns="0" tIns="0" rIns="0" bIns="0" rtlCol="0" anchor="t">
            <a:spAutoFit/>
          </a:bodyPr>
          <a:lstStyle/>
          <a:p>
            <a:pPr algn="ctr" defTabSz="609630">
              <a:lnSpc>
                <a:spcPts val="3266"/>
              </a:lnSpc>
              <a:spcBef>
                <a:spcPct val="0"/>
              </a:spcBef>
            </a:pPr>
            <a:r>
              <a:rPr lang="en-US" sz="2333" b="1">
                <a:solidFill>
                  <a:srgbClr val="000000"/>
                </a:solidFill>
                <a:latin typeface="Open Sans Extra Bold"/>
                <a:ea typeface="Open Sans Extra Bold"/>
                <a:cs typeface="Open Sans Extra Bold"/>
                <a:sym typeface="Open Sans Extra Bold"/>
              </a:rPr>
              <a:t>In This Figure That Show The Top 10 Country of Malaria  Disease </a:t>
            </a:r>
          </a:p>
        </p:txBody>
      </p:sp>
      <p:sp>
        <p:nvSpPr>
          <p:cNvPr id="4" name="TextBox 4"/>
          <p:cNvSpPr txBox="1"/>
          <p:nvPr/>
        </p:nvSpPr>
        <p:spPr>
          <a:xfrm>
            <a:off x="5558926" y="6488154"/>
            <a:ext cx="984251" cy="244747"/>
          </a:xfrm>
          <a:prstGeom prst="rect">
            <a:avLst/>
          </a:prstGeom>
        </p:spPr>
        <p:txBody>
          <a:bodyPr lIns="0" tIns="0" rIns="0" bIns="0" rtlCol="0" anchor="t">
            <a:spAutoFit/>
          </a:bodyPr>
          <a:lstStyle/>
          <a:p>
            <a:pPr algn="ctr" defTabSz="609630">
              <a:lnSpc>
                <a:spcPts val="2053"/>
              </a:lnSpc>
              <a:spcBef>
                <a:spcPct val="0"/>
              </a:spcBef>
            </a:pPr>
            <a:r>
              <a:rPr lang="en-US" sz="1466" b="1">
                <a:solidFill>
                  <a:srgbClr val="000000"/>
                </a:solidFill>
                <a:latin typeface="Open Sans Extra Bold"/>
                <a:ea typeface="Open Sans Extra Bold"/>
                <a:cs typeface="Open Sans Extra Bold"/>
                <a:sym typeface="Open Sans Extra Bold"/>
              </a:rPr>
              <a:t>Figure(5)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1201966"/>
            <a:ext cx="12192000" cy="6291787"/>
          </a:xfrm>
          <a:prstGeom prst="rect">
            <a:avLst/>
          </a:prstGeom>
        </p:spPr>
        <p:txBody>
          <a:bodyPr lIns="0" tIns="0" rIns="0" bIns="0" rtlCol="0" anchor="t">
            <a:spAutoFit/>
          </a:bodyPr>
          <a:lstStyle/>
          <a:p>
            <a:pPr marL="581120" lvl="1" indent="-290560" algn="just" defTabSz="609630">
              <a:lnSpc>
                <a:spcPts val="3768"/>
              </a:lnSpc>
              <a:buFont typeface="Arial"/>
              <a:buChar char="•"/>
            </a:pPr>
            <a:r>
              <a:rPr lang="en-US" sz="2691" b="1">
                <a:solidFill>
                  <a:srgbClr val="000000"/>
                </a:solidFill>
                <a:latin typeface="Open Sans Extra Bold"/>
                <a:ea typeface="Open Sans Extra Bold"/>
                <a:cs typeface="Open Sans Extra Bold"/>
                <a:sym typeface="Open Sans Extra Bold"/>
              </a:rPr>
              <a:t>Pivot tables and visual charts are indispensable tools in data analysis and reporting, each offering unique advantages in understanding and interpreting data.</a:t>
            </a: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a:p>
            <a:pPr marL="581120" lvl="1" indent="-290560" algn="just" defTabSz="609630">
              <a:lnSpc>
                <a:spcPts val="3768"/>
              </a:lnSpc>
              <a:buFont typeface="Arial"/>
              <a:buChar char="•"/>
            </a:pPr>
            <a:r>
              <a:rPr lang="en-US" sz="2691" b="1">
                <a:solidFill>
                  <a:srgbClr val="000000"/>
                </a:solidFill>
                <a:latin typeface="Open Sans Extra Bold"/>
                <a:ea typeface="Open Sans Extra Bold"/>
                <a:cs typeface="Open Sans Extra Bold"/>
                <a:sym typeface="Open Sans Extra Bold"/>
              </a:rPr>
              <a:t>Pivot tables provide a flexible and efficient way </a:t>
            </a: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a:p>
            <a:pPr marL="581120" lvl="1" indent="-290560" algn="just" defTabSz="609630">
              <a:lnSpc>
                <a:spcPts val="3768"/>
              </a:lnSpc>
              <a:buFont typeface="Arial"/>
              <a:buChar char="•"/>
            </a:pPr>
            <a:r>
              <a:rPr lang="en-US" sz="2691" b="1">
                <a:solidFill>
                  <a:srgbClr val="000000"/>
                </a:solidFill>
                <a:latin typeface="Open Sans Extra Bold"/>
                <a:ea typeface="Open Sans Extra Bold"/>
                <a:cs typeface="Open Sans Extra Bold"/>
                <a:sym typeface="Open Sans Extra Bold"/>
              </a:rPr>
              <a:t> allowing users to extract valuable insights through easy data</a:t>
            </a:r>
          </a:p>
          <a:p>
            <a:pPr algn="just" defTabSz="609630">
              <a:lnSpc>
                <a:spcPts val="3768"/>
              </a:lnSpc>
            </a:pPr>
            <a:r>
              <a:rPr lang="en-US" sz="2691" b="1">
                <a:solidFill>
                  <a:srgbClr val="000000"/>
                </a:solidFill>
                <a:latin typeface="Open Sans Extra Bold"/>
                <a:ea typeface="Open Sans Extra Bold"/>
                <a:cs typeface="Open Sans Extra Bold"/>
                <a:sym typeface="Open Sans Extra Bold"/>
              </a:rPr>
              <a:t>         They enable quick identification of trends, patterns</a:t>
            </a: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a:p>
            <a:pPr algn="just" defTabSz="609630">
              <a:lnSpc>
                <a:spcPts val="3768"/>
              </a:lnSpc>
            </a:pPr>
            <a:endParaRPr lang="en-US" sz="2691" b="1">
              <a:solidFill>
                <a:srgbClr val="000000"/>
              </a:solidFill>
              <a:latin typeface="Open Sans Extra Bold"/>
              <a:ea typeface="Open Sans Extra Bold"/>
              <a:cs typeface="Open Sans Extra Bold"/>
              <a:sym typeface="Open Sans Extra Bold"/>
            </a:endParaRPr>
          </a:p>
        </p:txBody>
      </p:sp>
      <p:sp>
        <p:nvSpPr>
          <p:cNvPr id="3" name="TextBox 3"/>
          <p:cNvSpPr txBox="1"/>
          <p:nvPr/>
        </p:nvSpPr>
        <p:spPr>
          <a:xfrm>
            <a:off x="4644070" y="15631"/>
            <a:ext cx="2903861" cy="632224"/>
          </a:xfrm>
          <a:prstGeom prst="rect">
            <a:avLst/>
          </a:prstGeom>
        </p:spPr>
        <p:txBody>
          <a:bodyPr lIns="0" tIns="0" rIns="0" bIns="0" rtlCol="0" anchor="t">
            <a:spAutoFit/>
          </a:bodyPr>
          <a:lstStyle/>
          <a:p>
            <a:pPr algn="r" defTabSz="609630">
              <a:lnSpc>
                <a:spcPts val="5413"/>
              </a:lnSpc>
              <a:spcBef>
                <a:spcPct val="0"/>
              </a:spcBef>
            </a:pPr>
            <a:r>
              <a:rPr lang="en-US" sz="3866">
                <a:solidFill>
                  <a:srgbClr val="000000"/>
                </a:solidFill>
                <a:latin typeface="Open Sans Extra Bold"/>
                <a:ea typeface="Open Sans Extra Bold"/>
                <a:cs typeface="Open Sans Extra Bold"/>
                <a:sym typeface="Open Sans Extra Bold"/>
              </a:rPr>
              <a:t>Conclusion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23543" y="-3210063"/>
            <a:ext cx="8763563" cy="13278125"/>
          </a:xfrm>
          <a:custGeom>
            <a:avLst/>
            <a:gdLst/>
            <a:ahLst/>
            <a:cxnLst/>
            <a:rect l="l" t="t" r="r" b="b"/>
            <a:pathLst>
              <a:path w="13145344" h="19917188">
                <a:moveTo>
                  <a:pt x="0" y="0"/>
                </a:moveTo>
                <a:lnTo>
                  <a:pt x="13145344" y="0"/>
                </a:lnTo>
                <a:lnTo>
                  <a:pt x="13145344" y="19917188"/>
                </a:lnTo>
                <a:lnTo>
                  <a:pt x="0" y="199171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7719554" y="4448215"/>
            <a:ext cx="635303" cy="3882410"/>
          </a:xfrm>
          <a:custGeom>
            <a:avLst/>
            <a:gdLst/>
            <a:ahLst/>
            <a:cxnLst/>
            <a:rect l="l" t="t" r="r" b="b"/>
            <a:pathLst>
              <a:path w="952955" h="5823615">
                <a:moveTo>
                  <a:pt x="0" y="0"/>
                </a:moveTo>
                <a:lnTo>
                  <a:pt x="952955" y="0"/>
                </a:lnTo>
                <a:lnTo>
                  <a:pt x="952955" y="5823614"/>
                </a:lnTo>
                <a:lnTo>
                  <a:pt x="0" y="5823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rot="5400000">
            <a:off x="3746468" y="-1476129"/>
            <a:ext cx="635303" cy="3882410"/>
          </a:xfrm>
          <a:custGeom>
            <a:avLst/>
            <a:gdLst/>
            <a:ahLst/>
            <a:cxnLst/>
            <a:rect l="l" t="t" r="r" b="b"/>
            <a:pathLst>
              <a:path w="952955" h="5823615">
                <a:moveTo>
                  <a:pt x="0" y="0"/>
                </a:moveTo>
                <a:lnTo>
                  <a:pt x="952955" y="0"/>
                </a:lnTo>
                <a:lnTo>
                  <a:pt x="952955" y="5823615"/>
                </a:lnTo>
                <a:lnTo>
                  <a:pt x="0" y="5823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TextBox 5"/>
          <p:cNvSpPr txBox="1"/>
          <p:nvPr/>
        </p:nvSpPr>
        <p:spPr>
          <a:xfrm>
            <a:off x="1474755" y="1824537"/>
            <a:ext cx="9242491" cy="1532535"/>
          </a:xfrm>
          <a:prstGeom prst="rect">
            <a:avLst/>
          </a:prstGeom>
        </p:spPr>
        <p:txBody>
          <a:bodyPr lIns="0" tIns="0" rIns="0" bIns="0" rtlCol="0" anchor="t">
            <a:spAutoFit/>
          </a:bodyPr>
          <a:lstStyle/>
          <a:p>
            <a:pPr algn="ctr">
              <a:lnSpc>
                <a:spcPts val="13066"/>
              </a:lnSpc>
            </a:pPr>
            <a:r>
              <a:rPr lang="en-US" sz="9332">
                <a:solidFill>
                  <a:srgbClr val="000000"/>
                </a:solidFill>
                <a:latin typeface="Lovelo"/>
                <a:ea typeface="Lovelo"/>
                <a:cs typeface="Lovelo"/>
                <a:sym typeface="Lovelo"/>
              </a:rPr>
              <a:t>PRESENTATION</a:t>
            </a:r>
          </a:p>
        </p:txBody>
      </p:sp>
      <p:sp>
        <p:nvSpPr>
          <p:cNvPr id="6" name="TextBox 6"/>
          <p:cNvSpPr txBox="1"/>
          <p:nvPr/>
        </p:nvSpPr>
        <p:spPr>
          <a:xfrm>
            <a:off x="5726064" y="3679415"/>
            <a:ext cx="5405517" cy="1643720"/>
          </a:xfrm>
          <a:prstGeom prst="rect">
            <a:avLst/>
          </a:prstGeom>
        </p:spPr>
        <p:txBody>
          <a:bodyPr lIns="0" tIns="0" rIns="0" bIns="0" rtlCol="0" anchor="t">
            <a:spAutoFit/>
          </a:bodyPr>
          <a:lstStyle/>
          <a:p>
            <a:pPr algn="ctr">
              <a:lnSpc>
                <a:spcPts val="6720"/>
              </a:lnSpc>
            </a:pPr>
            <a:r>
              <a:rPr lang="en-US" sz="4800">
                <a:solidFill>
                  <a:srgbClr val="000000"/>
                </a:solidFill>
                <a:latin typeface="Maiden Orange"/>
                <a:ea typeface="Maiden Orange"/>
                <a:cs typeface="Maiden Orange"/>
                <a:sym typeface="Maiden Orange"/>
              </a:rPr>
              <a:t>By : Abdellah Mohamed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434481" y="-3839744"/>
            <a:ext cx="9825382" cy="14886943"/>
          </a:xfrm>
          <a:custGeom>
            <a:avLst/>
            <a:gdLst/>
            <a:ahLst/>
            <a:cxnLst/>
            <a:rect l="l" t="t" r="r" b="b"/>
            <a:pathLst>
              <a:path w="14738073" h="22330414">
                <a:moveTo>
                  <a:pt x="0" y="0"/>
                </a:moveTo>
                <a:lnTo>
                  <a:pt x="14738073" y="0"/>
                </a:lnTo>
                <a:lnTo>
                  <a:pt x="14738073"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2574992" y="-905470"/>
            <a:ext cx="408773" cy="2498055"/>
          </a:xfrm>
          <a:custGeom>
            <a:avLst/>
            <a:gdLst/>
            <a:ahLst/>
            <a:cxnLst/>
            <a:rect l="l" t="t" r="r" b="b"/>
            <a:pathLst>
              <a:path w="613159" h="3747083">
                <a:moveTo>
                  <a:pt x="0" y="0"/>
                </a:moveTo>
                <a:lnTo>
                  <a:pt x="613159" y="0"/>
                </a:lnTo>
                <a:lnTo>
                  <a:pt x="613159" y="3747083"/>
                </a:lnTo>
                <a:lnTo>
                  <a:pt x="0" y="3747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a:off x="10361192" y="6172200"/>
            <a:ext cx="2290018" cy="566259"/>
          </a:xfrm>
          <a:custGeom>
            <a:avLst/>
            <a:gdLst/>
            <a:ahLst/>
            <a:cxnLst/>
            <a:rect l="l" t="t" r="r" b="b"/>
            <a:pathLst>
              <a:path w="3435027" h="849388">
                <a:moveTo>
                  <a:pt x="0" y="0"/>
                </a:moveTo>
                <a:lnTo>
                  <a:pt x="3435026" y="0"/>
                </a:lnTo>
                <a:lnTo>
                  <a:pt x="3435026" y="849388"/>
                </a:lnTo>
                <a:lnTo>
                  <a:pt x="0" y="849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5" name="TextBox 5"/>
          <p:cNvSpPr txBox="1"/>
          <p:nvPr/>
        </p:nvSpPr>
        <p:spPr>
          <a:xfrm>
            <a:off x="3518661" y="989318"/>
            <a:ext cx="5657023" cy="738344"/>
          </a:xfrm>
          <a:prstGeom prst="rect">
            <a:avLst/>
          </a:prstGeom>
        </p:spPr>
        <p:txBody>
          <a:bodyPr lIns="0" tIns="0" rIns="0" bIns="0" rtlCol="0" anchor="t">
            <a:spAutoFit/>
          </a:bodyPr>
          <a:lstStyle/>
          <a:p>
            <a:pPr algn="ctr">
              <a:lnSpc>
                <a:spcPts val="6346"/>
              </a:lnSpc>
            </a:pPr>
            <a:r>
              <a:rPr lang="en-US" sz="4533">
                <a:solidFill>
                  <a:srgbClr val="000000"/>
                </a:solidFill>
                <a:latin typeface="Lovelo"/>
                <a:ea typeface="Lovelo"/>
                <a:cs typeface="Lovelo"/>
                <a:sym typeface="Lovelo"/>
              </a:rPr>
              <a:t>introducttion </a:t>
            </a:r>
          </a:p>
        </p:txBody>
      </p:sp>
      <p:sp>
        <p:nvSpPr>
          <p:cNvPr id="6" name="TextBox 6"/>
          <p:cNvSpPr txBox="1"/>
          <p:nvPr/>
        </p:nvSpPr>
        <p:spPr>
          <a:xfrm>
            <a:off x="10361191" y="6190751"/>
            <a:ext cx="723275" cy="433773"/>
          </a:xfrm>
          <a:prstGeom prst="rect">
            <a:avLst/>
          </a:prstGeom>
        </p:spPr>
        <p:txBody>
          <a:bodyPr lIns="0" tIns="0" rIns="0" bIns="0" rtlCol="0" anchor="t">
            <a:spAutoFit/>
          </a:bodyPr>
          <a:lstStyle/>
          <a:p>
            <a:pPr algn="ctr">
              <a:lnSpc>
                <a:spcPts val="3734"/>
              </a:lnSpc>
            </a:pPr>
            <a:r>
              <a:rPr lang="en-US" sz="2667">
                <a:solidFill>
                  <a:srgbClr val="000000"/>
                </a:solidFill>
                <a:latin typeface="Lovelo"/>
                <a:ea typeface="Lovelo"/>
                <a:cs typeface="Lovelo"/>
                <a:sym typeface="Lovelo"/>
              </a:rPr>
              <a:t>1.</a:t>
            </a:r>
          </a:p>
        </p:txBody>
      </p:sp>
      <p:sp>
        <p:nvSpPr>
          <p:cNvPr id="7" name="TextBox 7"/>
          <p:cNvSpPr txBox="1"/>
          <p:nvPr/>
        </p:nvSpPr>
        <p:spPr>
          <a:xfrm>
            <a:off x="1221479" y="1815016"/>
            <a:ext cx="10142181" cy="4800353"/>
          </a:xfrm>
          <a:prstGeom prst="rect">
            <a:avLst/>
          </a:prstGeom>
        </p:spPr>
        <p:txBody>
          <a:bodyPr lIns="0" tIns="0" rIns="0" bIns="0" rtlCol="0" anchor="t">
            <a:spAutoFit/>
          </a:bodyPr>
          <a:lstStyle/>
          <a:p>
            <a:pPr algn="ctr">
              <a:lnSpc>
                <a:spcPts val="4200"/>
              </a:lnSpc>
            </a:pPr>
            <a:r>
              <a:rPr lang="en-US" sz="3000">
                <a:solidFill>
                  <a:srgbClr val="000000"/>
                </a:solidFill>
                <a:latin typeface="Maiden Orange"/>
                <a:ea typeface="Maiden Orange"/>
                <a:cs typeface="Maiden Orange"/>
                <a:sym typeface="Maiden Orange"/>
              </a:rPr>
              <a:t>Python has become one of the most popular programming languages for data analysis due to its simplicity, flexibility, and powerful libraries. It provides a comprehensive environment for handling, analyzing, and visualizing data, making it a go-to tool for data scientists, analysts, and researchers. Here’s an overview of why Python is ideal for data analysis and the key libraries used in this field.</a:t>
            </a:r>
          </a:p>
          <a:p>
            <a:pPr algn="ctr">
              <a:lnSpc>
                <a:spcPts val="4200"/>
              </a:lnSpc>
            </a:pPr>
            <a:endParaRPr lang="en-US" sz="3000">
              <a:solidFill>
                <a:srgbClr val="000000"/>
              </a:solidFill>
              <a:latin typeface="Maiden Orange"/>
              <a:ea typeface="Maiden Orange"/>
              <a:cs typeface="Maiden Orange"/>
              <a:sym typeface="Maiden Orange"/>
            </a:endParaRPr>
          </a:p>
          <a:p>
            <a:pPr algn="ctr">
              <a:lnSpc>
                <a:spcPts val="4200"/>
              </a:lnSpc>
            </a:pPr>
            <a:endParaRPr lang="en-US" sz="3000">
              <a:solidFill>
                <a:srgbClr val="000000"/>
              </a:solidFill>
              <a:latin typeface="Maiden Orange"/>
              <a:ea typeface="Maiden Orange"/>
              <a:cs typeface="Maiden Orange"/>
              <a:sym typeface="Maiden Orange"/>
            </a:endParaRPr>
          </a:p>
        </p:txBody>
      </p:sp>
      <p:sp>
        <p:nvSpPr>
          <p:cNvPr id="8" name="Freeform 8"/>
          <p:cNvSpPr/>
          <p:nvPr/>
        </p:nvSpPr>
        <p:spPr>
          <a:xfrm rot="5400000">
            <a:off x="5315078" y="-905470"/>
            <a:ext cx="408773" cy="2498055"/>
          </a:xfrm>
          <a:custGeom>
            <a:avLst/>
            <a:gdLst/>
            <a:ahLst/>
            <a:cxnLst/>
            <a:rect l="l" t="t" r="r" b="b"/>
            <a:pathLst>
              <a:path w="613159" h="3747083">
                <a:moveTo>
                  <a:pt x="0" y="0"/>
                </a:moveTo>
                <a:lnTo>
                  <a:pt x="613159" y="0"/>
                </a:lnTo>
                <a:lnTo>
                  <a:pt x="613159" y="3747083"/>
                </a:lnTo>
                <a:lnTo>
                  <a:pt x="0" y="3747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3309" y="-40144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2574992" y="-905470"/>
            <a:ext cx="408773" cy="2498055"/>
          </a:xfrm>
          <a:custGeom>
            <a:avLst/>
            <a:gdLst/>
            <a:ahLst/>
            <a:cxnLst/>
            <a:rect l="l" t="t" r="r" b="b"/>
            <a:pathLst>
              <a:path w="613159" h="3747083">
                <a:moveTo>
                  <a:pt x="0" y="0"/>
                </a:moveTo>
                <a:lnTo>
                  <a:pt x="613159" y="0"/>
                </a:lnTo>
                <a:lnTo>
                  <a:pt x="613159" y="3747083"/>
                </a:lnTo>
                <a:lnTo>
                  <a:pt x="0" y="3747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rot="5400000">
            <a:off x="5315078" y="-905470"/>
            <a:ext cx="408773" cy="2498055"/>
          </a:xfrm>
          <a:custGeom>
            <a:avLst/>
            <a:gdLst/>
            <a:ahLst/>
            <a:cxnLst/>
            <a:rect l="l" t="t" r="r" b="b"/>
            <a:pathLst>
              <a:path w="613159" h="3747083">
                <a:moveTo>
                  <a:pt x="0" y="0"/>
                </a:moveTo>
                <a:lnTo>
                  <a:pt x="613159" y="0"/>
                </a:lnTo>
                <a:lnTo>
                  <a:pt x="613159" y="3747083"/>
                </a:lnTo>
                <a:lnTo>
                  <a:pt x="0" y="3747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a:off x="194548" y="1356785"/>
            <a:ext cx="11997453" cy="4374086"/>
          </a:xfrm>
          <a:custGeom>
            <a:avLst/>
            <a:gdLst/>
            <a:ahLst/>
            <a:cxnLst/>
            <a:rect l="l" t="t" r="r" b="b"/>
            <a:pathLst>
              <a:path w="17996179" h="6561129">
                <a:moveTo>
                  <a:pt x="0" y="0"/>
                </a:moveTo>
                <a:lnTo>
                  <a:pt x="17996179" y="0"/>
                </a:lnTo>
                <a:lnTo>
                  <a:pt x="17996179" y="6561129"/>
                </a:lnTo>
                <a:lnTo>
                  <a:pt x="0" y="6561129"/>
                </a:lnTo>
                <a:lnTo>
                  <a:pt x="0" y="0"/>
                </a:lnTo>
                <a:close/>
              </a:path>
            </a:pathLst>
          </a:custGeom>
          <a:blipFill>
            <a:blip r:embed="rId6"/>
            <a:stretch>
              <a:fillRect l="-3114" r="-1492" b="-1498"/>
            </a:stretch>
          </a:blipFill>
        </p:spPr>
        <p:txBody>
          <a:bodyPr/>
          <a:lstStyle/>
          <a:p>
            <a:endParaRPr lang="en-US" sz="1200"/>
          </a:p>
        </p:txBody>
      </p:sp>
      <p:sp>
        <p:nvSpPr>
          <p:cNvPr id="6" name="TextBox 6"/>
          <p:cNvSpPr txBox="1"/>
          <p:nvPr/>
        </p:nvSpPr>
        <p:spPr>
          <a:xfrm>
            <a:off x="10361191" y="6190751"/>
            <a:ext cx="723275" cy="433773"/>
          </a:xfrm>
          <a:prstGeom prst="rect">
            <a:avLst/>
          </a:prstGeom>
        </p:spPr>
        <p:txBody>
          <a:bodyPr lIns="0" tIns="0" rIns="0" bIns="0" rtlCol="0" anchor="t">
            <a:spAutoFit/>
          </a:bodyPr>
          <a:lstStyle/>
          <a:p>
            <a:pPr algn="ctr">
              <a:lnSpc>
                <a:spcPts val="3734"/>
              </a:lnSpc>
            </a:pPr>
            <a:r>
              <a:rPr lang="en-US" sz="2667">
                <a:solidFill>
                  <a:srgbClr val="000000"/>
                </a:solidFill>
                <a:latin typeface="Lovelo"/>
                <a:ea typeface="Lovelo"/>
                <a:cs typeface="Lovelo"/>
                <a:sym typeface="Lovelo"/>
              </a:rPr>
              <a:t>2.</a:t>
            </a:r>
          </a:p>
        </p:txBody>
      </p:sp>
      <p:sp>
        <p:nvSpPr>
          <p:cNvPr id="7" name="TextBox 7"/>
          <p:cNvSpPr txBox="1"/>
          <p:nvPr/>
        </p:nvSpPr>
        <p:spPr>
          <a:xfrm>
            <a:off x="3546837" y="687900"/>
            <a:ext cx="5098327" cy="433773"/>
          </a:xfrm>
          <a:prstGeom prst="rect">
            <a:avLst/>
          </a:prstGeom>
        </p:spPr>
        <p:txBody>
          <a:bodyPr lIns="0" tIns="0" rIns="0" bIns="0" rtlCol="0" anchor="t">
            <a:spAutoFit/>
          </a:bodyPr>
          <a:lstStyle/>
          <a:p>
            <a:pPr algn="r">
              <a:lnSpc>
                <a:spcPts val="3734"/>
              </a:lnSpc>
              <a:spcBef>
                <a:spcPct val="0"/>
              </a:spcBef>
            </a:pPr>
            <a:r>
              <a:rPr lang="en-US" sz="2667">
                <a:solidFill>
                  <a:srgbClr val="000000"/>
                </a:solidFill>
                <a:latin typeface="Lovelo"/>
                <a:ea typeface="Lovelo"/>
                <a:cs typeface="Lovelo"/>
                <a:sym typeface="Lovelo"/>
              </a:rPr>
              <a:t>data Loading and  cleaning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3309" y="-40144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685800" y="1049580"/>
            <a:ext cx="10972800" cy="5515759"/>
          </a:xfrm>
          <a:custGeom>
            <a:avLst/>
            <a:gdLst/>
            <a:ahLst/>
            <a:cxnLst/>
            <a:rect l="l" t="t" r="r" b="b"/>
            <a:pathLst>
              <a:path w="16459200" h="8273639">
                <a:moveTo>
                  <a:pt x="0" y="0"/>
                </a:moveTo>
                <a:lnTo>
                  <a:pt x="16459200" y="0"/>
                </a:lnTo>
                <a:lnTo>
                  <a:pt x="16459200" y="8273638"/>
                </a:lnTo>
                <a:lnTo>
                  <a:pt x="0" y="8273638"/>
                </a:lnTo>
                <a:lnTo>
                  <a:pt x="0" y="0"/>
                </a:lnTo>
                <a:close/>
              </a:path>
            </a:pathLst>
          </a:custGeom>
          <a:blipFill>
            <a:blip r:embed="rId4"/>
            <a:stretch>
              <a:fillRect l="-1434" r="-3289"/>
            </a:stretch>
          </a:blipFill>
        </p:spPr>
        <p:txBody>
          <a:bodyPr/>
          <a:lstStyle/>
          <a:p>
            <a:endParaRPr lang="en-US" sz="1200"/>
          </a:p>
        </p:txBody>
      </p:sp>
      <p:sp>
        <p:nvSpPr>
          <p:cNvPr id="4" name="TextBox 4"/>
          <p:cNvSpPr txBox="1"/>
          <p:nvPr/>
        </p:nvSpPr>
        <p:spPr>
          <a:xfrm>
            <a:off x="4462573" y="66049"/>
            <a:ext cx="3419255" cy="585994"/>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Lovelo"/>
                <a:ea typeface="Lovelo"/>
                <a:cs typeface="Lovelo"/>
                <a:sym typeface="Lovelo"/>
              </a:rPr>
              <a:t>data cleaning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1DB7-9A86-CD3E-28E7-6B77520B4AC0}"/>
            </a:ext>
          </a:extLst>
        </p:cNvPr>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4B77D9F6-C96F-6C89-9EB5-CA1821F3EDA0}"/>
              </a:ext>
            </a:extLst>
          </p:cNvPr>
          <p:cNvSpPr>
            <a:spLocks noGrp="1"/>
          </p:cNvSpPr>
          <p:nvPr>
            <p:ph type="sldNum" sz="quarter" idx="4294967295"/>
          </p:nvPr>
        </p:nvSpPr>
        <p:spPr/>
        <p:txBody>
          <a:bodyPr/>
          <a:lstStyle/>
          <a:p>
            <a:pPr algn="l">
              <a:spcAft>
                <a:spcPts val="600"/>
              </a:spcAft>
            </a:pPr>
            <a:fld id="{F7021451-1387-4CA6-816F-3879F97B5CBC}" type="slidenum">
              <a:rPr lang="en-US" b="0" smtClean="0"/>
              <a:pPr algn="l">
                <a:spcAft>
                  <a:spcPts val="600"/>
                </a:spcAft>
              </a:pPr>
              <a:t>4</a:t>
            </a:fld>
            <a:endParaRPr lang="en-US"/>
          </a:p>
        </p:txBody>
      </p:sp>
      <p:pic>
        <p:nvPicPr>
          <p:cNvPr id="5" name="Picture 4" descr="A screenshot of a graph">
            <a:extLst>
              <a:ext uri="{FF2B5EF4-FFF2-40B4-BE49-F238E27FC236}">
                <a16:creationId xmlns:a16="http://schemas.microsoft.com/office/drawing/2014/main" id="{72D980CD-47B7-90F4-91A7-88F4EB7E2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7661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3309" y="-40144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1087773" y="1495239"/>
            <a:ext cx="10016455" cy="4865731"/>
          </a:xfrm>
          <a:custGeom>
            <a:avLst/>
            <a:gdLst/>
            <a:ahLst/>
            <a:cxnLst/>
            <a:rect l="l" t="t" r="r" b="b"/>
            <a:pathLst>
              <a:path w="15024683" h="7298596">
                <a:moveTo>
                  <a:pt x="0" y="0"/>
                </a:moveTo>
                <a:lnTo>
                  <a:pt x="15024684" y="0"/>
                </a:lnTo>
                <a:lnTo>
                  <a:pt x="15024684" y="7298596"/>
                </a:lnTo>
                <a:lnTo>
                  <a:pt x="0" y="7298596"/>
                </a:lnTo>
                <a:lnTo>
                  <a:pt x="0" y="0"/>
                </a:lnTo>
                <a:close/>
              </a:path>
            </a:pathLst>
          </a:custGeom>
          <a:blipFill>
            <a:blip r:embed="rId4"/>
            <a:stretch>
              <a:fillRect t="-14132" r="-4362"/>
            </a:stretch>
          </a:blipFill>
        </p:spPr>
        <p:txBody>
          <a:bodyPr/>
          <a:lstStyle/>
          <a:p>
            <a:endParaRPr lang="en-US" sz="1200"/>
          </a:p>
        </p:txBody>
      </p:sp>
      <p:sp>
        <p:nvSpPr>
          <p:cNvPr id="4" name="TextBox 4"/>
          <p:cNvSpPr txBox="1"/>
          <p:nvPr/>
        </p:nvSpPr>
        <p:spPr>
          <a:xfrm>
            <a:off x="1087773" y="213765"/>
            <a:ext cx="10016455" cy="480003"/>
          </a:xfrm>
          <a:prstGeom prst="rect">
            <a:avLst/>
          </a:prstGeom>
        </p:spPr>
        <p:txBody>
          <a:bodyPr lIns="0" tIns="0" rIns="0" bIns="0" rtlCol="0" anchor="t">
            <a:spAutoFit/>
          </a:bodyPr>
          <a:lstStyle/>
          <a:p>
            <a:pPr algn="ctr">
              <a:lnSpc>
                <a:spcPts val="4107"/>
              </a:lnSpc>
              <a:spcBef>
                <a:spcPct val="0"/>
              </a:spcBef>
            </a:pPr>
            <a:r>
              <a:rPr lang="en-US" sz="2933">
                <a:solidFill>
                  <a:srgbClr val="000000"/>
                </a:solidFill>
                <a:latin typeface="Lovelo"/>
                <a:ea typeface="Lovelo"/>
                <a:cs typeface="Lovelo"/>
                <a:sym typeface="Lovelo"/>
              </a:rPr>
              <a:t>information of data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3309" y="-40144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280532" y="2067425"/>
            <a:ext cx="11477185" cy="2584812"/>
          </a:xfrm>
          <a:custGeom>
            <a:avLst/>
            <a:gdLst/>
            <a:ahLst/>
            <a:cxnLst/>
            <a:rect l="l" t="t" r="r" b="b"/>
            <a:pathLst>
              <a:path w="17215778" h="3877218">
                <a:moveTo>
                  <a:pt x="0" y="0"/>
                </a:moveTo>
                <a:lnTo>
                  <a:pt x="17215778" y="0"/>
                </a:lnTo>
                <a:lnTo>
                  <a:pt x="17215778" y="3877218"/>
                </a:lnTo>
                <a:lnTo>
                  <a:pt x="0" y="3877218"/>
                </a:lnTo>
                <a:lnTo>
                  <a:pt x="0" y="0"/>
                </a:lnTo>
                <a:close/>
              </a:path>
            </a:pathLst>
          </a:custGeom>
          <a:blipFill>
            <a:blip r:embed="rId4"/>
            <a:stretch>
              <a:fillRect t="-147361" r="-4863"/>
            </a:stretch>
          </a:blipFill>
        </p:spPr>
        <p:txBody>
          <a:bodyPr/>
          <a:lstStyle/>
          <a:p>
            <a:endParaRPr lang="en-US" sz="1200"/>
          </a:p>
        </p:txBody>
      </p:sp>
      <p:sp>
        <p:nvSpPr>
          <p:cNvPr id="4" name="TextBox 4"/>
          <p:cNvSpPr txBox="1"/>
          <p:nvPr/>
        </p:nvSpPr>
        <p:spPr>
          <a:xfrm>
            <a:off x="3001269" y="425731"/>
            <a:ext cx="5818166" cy="1642629"/>
          </a:xfrm>
          <a:prstGeom prst="rect">
            <a:avLst/>
          </a:prstGeom>
        </p:spPr>
        <p:txBody>
          <a:bodyPr lIns="0" tIns="0" rIns="0" bIns="0" rtlCol="0" anchor="t">
            <a:spAutoFit/>
          </a:bodyPr>
          <a:lstStyle/>
          <a:p>
            <a:pPr algn="ctr">
              <a:lnSpc>
                <a:spcPts val="4360"/>
              </a:lnSpc>
            </a:pPr>
            <a:r>
              <a:rPr lang="en-US" sz="3114">
                <a:solidFill>
                  <a:srgbClr val="000000"/>
                </a:solidFill>
                <a:latin typeface="Lovelo"/>
                <a:ea typeface="Lovelo"/>
                <a:cs typeface="Lovelo"/>
                <a:sym typeface="Lovelo"/>
              </a:rPr>
              <a:t>Summary Statistics</a:t>
            </a:r>
          </a:p>
          <a:p>
            <a:pPr algn="ctr">
              <a:lnSpc>
                <a:spcPts val="4360"/>
              </a:lnSpc>
            </a:pPr>
            <a:endParaRPr lang="en-US" sz="3114">
              <a:solidFill>
                <a:srgbClr val="000000"/>
              </a:solidFill>
              <a:latin typeface="Lovelo"/>
              <a:ea typeface="Lovelo"/>
              <a:cs typeface="Lovelo"/>
              <a:sym typeface="Lovelo"/>
            </a:endParaRPr>
          </a:p>
          <a:p>
            <a:pPr algn="ctr">
              <a:lnSpc>
                <a:spcPts val="4360"/>
              </a:lnSpc>
              <a:spcBef>
                <a:spcPct val="0"/>
              </a:spcBef>
            </a:pPr>
            <a:endParaRPr lang="en-US" sz="3114">
              <a:solidFill>
                <a:srgbClr val="000000"/>
              </a:solidFill>
              <a:latin typeface="Lovelo"/>
              <a:ea typeface="Lovelo"/>
              <a:cs typeface="Lovelo"/>
              <a:sym typeface="Lovel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3309" y="-40144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685801" y="2307310"/>
            <a:ext cx="11003347" cy="3481945"/>
          </a:xfrm>
          <a:custGeom>
            <a:avLst/>
            <a:gdLst/>
            <a:ahLst/>
            <a:cxnLst/>
            <a:rect l="l" t="t" r="r" b="b"/>
            <a:pathLst>
              <a:path w="16505021" h="5222918">
                <a:moveTo>
                  <a:pt x="0" y="0"/>
                </a:moveTo>
                <a:lnTo>
                  <a:pt x="16505021" y="0"/>
                </a:lnTo>
                <a:lnTo>
                  <a:pt x="16505021" y="5222918"/>
                </a:lnTo>
                <a:lnTo>
                  <a:pt x="0" y="5222918"/>
                </a:lnTo>
                <a:lnTo>
                  <a:pt x="0" y="0"/>
                </a:lnTo>
                <a:close/>
              </a:path>
            </a:pathLst>
          </a:custGeom>
          <a:blipFill>
            <a:blip r:embed="rId4"/>
            <a:stretch>
              <a:fillRect t="-81204" r="-22650" b="-24703"/>
            </a:stretch>
          </a:blipFill>
        </p:spPr>
        <p:txBody>
          <a:bodyPr/>
          <a:lstStyle/>
          <a:p>
            <a:endParaRPr lang="en-US" sz="1200"/>
          </a:p>
        </p:txBody>
      </p:sp>
      <p:sp>
        <p:nvSpPr>
          <p:cNvPr id="4" name="TextBox 4"/>
          <p:cNvSpPr txBox="1"/>
          <p:nvPr/>
        </p:nvSpPr>
        <p:spPr>
          <a:xfrm>
            <a:off x="4142948" y="783737"/>
            <a:ext cx="3906105" cy="468462"/>
          </a:xfrm>
          <a:prstGeom prst="rect">
            <a:avLst/>
          </a:prstGeom>
        </p:spPr>
        <p:txBody>
          <a:bodyPr lIns="0" tIns="0" rIns="0" bIns="0" rtlCol="0" anchor="t">
            <a:spAutoFit/>
          </a:bodyPr>
          <a:lstStyle/>
          <a:p>
            <a:pPr algn="ctr">
              <a:lnSpc>
                <a:spcPts val="4014"/>
              </a:lnSpc>
              <a:spcBef>
                <a:spcPct val="0"/>
              </a:spcBef>
            </a:pPr>
            <a:r>
              <a:rPr lang="en-US" sz="2867">
                <a:solidFill>
                  <a:srgbClr val="000000"/>
                </a:solidFill>
                <a:latin typeface="Lovelo"/>
                <a:ea typeface="Lovelo"/>
                <a:cs typeface="Lovelo"/>
                <a:sym typeface="Lovelo"/>
              </a:rPr>
              <a:t>Top of causes death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83309" y="-40144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1284909" y="-39128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1156518" y="1548407"/>
            <a:ext cx="9533411" cy="4177766"/>
          </a:xfrm>
          <a:custGeom>
            <a:avLst/>
            <a:gdLst/>
            <a:ahLst/>
            <a:cxnLst/>
            <a:rect l="l" t="t" r="r" b="b"/>
            <a:pathLst>
              <a:path w="14300117" h="6266649">
                <a:moveTo>
                  <a:pt x="0" y="0"/>
                </a:moveTo>
                <a:lnTo>
                  <a:pt x="14300117" y="0"/>
                </a:lnTo>
                <a:lnTo>
                  <a:pt x="14300117" y="6266649"/>
                </a:lnTo>
                <a:lnTo>
                  <a:pt x="0" y="6266649"/>
                </a:lnTo>
                <a:lnTo>
                  <a:pt x="0" y="0"/>
                </a:lnTo>
                <a:close/>
              </a:path>
            </a:pathLst>
          </a:custGeom>
          <a:blipFill>
            <a:blip r:embed="rId4"/>
            <a:stretch>
              <a:fillRect t="-25355" r="-3404"/>
            </a:stretch>
          </a:blipFill>
        </p:spPr>
        <p:txBody>
          <a:bodyPr/>
          <a:lstStyle/>
          <a:p>
            <a:endParaRPr lang="en-US" sz="1200"/>
          </a:p>
        </p:txBody>
      </p:sp>
      <p:sp>
        <p:nvSpPr>
          <p:cNvPr id="5" name="TextBox 5"/>
          <p:cNvSpPr txBox="1"/>
          <p:nvPr/>
        </p:nvSpPr>
        <p:spPr>
          <a:xfrm>
            <a:off x="1430894" y="232815"/>
            <a:ext cx="8984657" cy="1307730"/>
          </a:xfrm>
          <a:prstGeom prst="rect">
            <a:avLst/>
          </a:prstGeom>
        </p:spPr>
        <p:txBody>
          <a:bodyPr lIns="0" tIns="0" rIns="0" bIns="0" rtlCol="0" anchor="t">
            <a:spAutoFit/>
          </a:bodyPr>
          <a:lstStyle/>
          <a:p>
            <a:pPr algn="ctr">
              <a:lnSpc>
                <a:spcPts val="3519"/>
              </a:lnSpc>
            </a:pPr>
            <a:r>
              <a:rPr lang="en-US" sz="2513">
                <a:solidFill>
                  <a:srgbClr val="000000"/>
                </a:solidFill>
                <a:latin typeface="Lovelo"/>
                <a:ea typeface="Lovelo"/>
                <a:cs typeface="Lovelo"/>
                <a:sym typeface="Lovelo"/>
              </a:rPr>
              <a:t>Trends Over Time for Top 10 Causes of Death</a:t>
            </a:r>
          </a:p>
          <a:p>
            <a:pPr algn="ctr">
              <a:lnSpc>
                <a:spcPts val="3519"/>
              </a:lnSpc>
            </a:pPr>
            <a:endParaRPr lang="en-US" sz="2513">
              <a:solidFill>
                <a:srgbClr val="000000"/>
              </a:solidFill>
              <a:latin typeface="Lovelo"/>
              <a:ea typeface="Lovelo"/>
              <a:cs typeface="Lovelo"/>
              <a:sym typeface="Lovelo"/>
            </a:endParaRPr>
          </a:p>
          <a:p>
            <a:pPr algn="ctr">
              <a:lnSpc>
                <a:spcPts val="3519"/>
              </a:lnSpc>
              <a:spcBef>
                <a:spcPct val="0"/>
              </a:spcBef>
            </a:pPr>
            <a:endParaRPr lang="en-US" sz="2513">
              <a:solidFill>
                <a:srgbClr val="000000"/>
              </a:solidFill>
              <a:latin typeface="Lovelo"/>
              <a:ea typeface="Lovelo"/>
              <a:cs typeface="Lovelo"/>
              <a:sym typeface="Lovel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84909" y="-39128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1314949" y="1070855"/>
            <a:ext cx="9562102" cy="4716291"/>
          </a:xfrm>
          <a:custGeom>
            <a:avLst/>
            <a:gdLst/>
            <a:ahLst/>
            <a:cxnLst/>
            <a:rect l="l" t="t" r="r" b="b"/>
            <a:pathLst>
              <a:path w="14343153" h="7074437">
                <a:moveTo>
                  <a:pt x="0" y="0"/>
                </a:moveTo>
                <a:lnTo>
                  <a:pt x="14343154" y="0"/>
                </a:lnTo>
                <a:lnTo>
                  <a:pt x="14343154" y="7074436"/>
                </a:lnTo>
                <a:lnTo>
                  <a:pt x="0" y="7074436"/>
                </a:lnTo>
                <a:lnTo>
                  <a:pt x="0" y="0"/>
                </a:lnTo>
                <a:close/>
              </a:path>
            </a:pathLst>
          </a:custGeom>
          <a:blipFill>
            <a:blip r:embed="rId4"/>
            <a:stretch>
              <a:fillRect t="-14255" r="-6338" b="-280"/>
            </a:stretch>
          </a:blipFill>
        </p:spPr>
        <p:txBody>
          <a:bodyPr/>
          <a:lstStyle/>
          <a:p>
            <a:endParaRPr lang="en-US" sz="1200"/>
          </a:p>
        </p:txBody>
      </p:sp>
      <p:sp>
        <p:nvSpPr>
          <p:cNvPr id="4" name="TextBox 4"/>
          <p:cNvSpPr txBox="1"/>
          <p:nvPr/>
        </p:nvSpPr>
        <p:spPr>
          <a:xfrm>
            <a:off x="685800" y="186243"/>
            <a:ext cx="11239832" cy="908262"/>
          </a:xfrm>
          <a:prstGeom prst="rect">
            <a:avLst/>
          </a:prstGeom>
        </p:spPr>
        <p:txBody>
          <a:bodyPr lIns="0" tIns="0" rIns="0" bIns="0" rtlCol="0" anchor="t">
            <a:spAutoFit/>
          </a:bodyPr>
          <a:lstStyle/>
          <a:p>
            <a:pPr algn="ctr">
              <a:lnSpc>
                <a:spcPts val="3734"/>
              </a:lnSpc>
              <a:spcBef>
                <a:spcPct val="0"/>
              </a:spcBef>
            </a:pPr>
            <a:r>
              <a:rPr lang="en-US" sz="2667" b="1">
                <a:solidFill>
                  <a:srgbClr val="000000"/>
                </a:solidFill>
                <a:latin typeface="Lovelo"/>
                <a:ea typeface="Lovelo"/>
                <a:cs typeface="Lovelo"/>
                <a:sym typeface="Lovelo"/>
              </a:rPr>
              <a:t>Comparison of Number of Deaths by Cause for Different Years</a:t>
            </a:r>
          </a:p>
          <a:p>
            <a:pPr algn="ctr">
              <a:lnSpc>
                <a:spcPts val="3734"/>
              </a:lnSpc>
              <a:spcBef>
                <a:spcPct val="0"/>
              </a:spcBef>
            </a:pPr>
            <a:endParaRPr lang="en-US" sz="2667" b="1">
              <a:solidFill>
                <a:srgbClr val="000000"/>
              </a:solidFill>
              <a:latin typeface="Lovelo"/>
              <a:ea typeface="Lovelo"/>
              <a:cs typeface="Lovelo"/>
              <a:sym typeface="Lovel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84909" y="-39128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819586" y="2127668"/>
            <a:ext cx="10370672" cy="3810551"/>
          </a:xfrm>
          <a:custGeom>
            <a:avLst/>
            <a:gdLst/>
            <a:ahLst/>
            <a:cxnLst/>
            <a:rect l="l" t="t" r="r" b="b"/>
            <a:pathLst>
              <a:path w="15556008" h="5715826">
                <a:moveTo>
                  <a:pt x="0" y="0"/>
                </a:moveTo>
                <a:lnTo>
                  <a:pt x="15556008" y="0"/>
                </a:lnTo>
                <a:lnTo>
                  <a:pt x="15556008" y="5715826"/>
                </a:lnTo>
                <a:lnTo>
                  <a:pt x="0" y="5715826"/>
                </a:lnTo>
                <a:lnTo>
                  <a:pt x="0" y="0"/>
                </a:lnTo>
                <a:close/>
              </a:path>
            </a:pathLst>
          </a:custGeom>
          <a:blipFill>
            <a:blip r:embed="rId4"/>
            <a:stretch>
              <a:fillRect t="-35582" r="-5054" b="-16308"/>
            </a:stretch>
          </a:blipFill>
        </p:spPr>
        <p:txBody>
          <a:bodyPr/>
          <a:lstStyle/>
          <a:p>
            <a:endParaRPr lang="en-US" sz="1200"/>
          </a:p>
        </p:txBody>
      </p:sp>
      <p:sp>
        <p:nvSpPr>
          <p:cNvPr id="4" name="TextBox 4"/>
          <p:cNvSpPr txBox="1"/>
          <p:nvPr/>
        </p:nvSpPr>
        <p:spPr>
          <a:xfrm>
            <a:off x="819586" y="265604"/>
            <a:ext cx="10756028" cy="1381725"/>
          </a:xfrm>
          <a:prstGeom prst="rect">
            <a:avLst/>
          </a:prstGeom>
        </p:spPr>
        <p:txBody>
          <a:bodyPr lIns="0" tIns="0" rIns="0" bIns="0" rtlCol="0" anchor="t">
            <a:spAutoFit/>
          </a:bodyPr>
          <a:lstStyle/>
          <a:p>
            <a:pPr algn="ctr">
              <a:lnSpc>
                <a:spcPts val="3686"/>
              </a:lnSpc>
            </a:pPr>
            <a:r>
              <a:rPr lang="en-US" sz="2633">
                <a:solidFill>
                  <a:srgbClr val="000000"/>
                </a:solidFill>
                <a:latin typeface="Lovelo"/>
                <a:ea typeface="Lovelo"/>
                <a:cs typeface="Lovelo"/>
                <a:sym typeface="Lovelo"/>
              </a:rPr>
              <a:t>Correlation Matrix of Causes of Death</a:t>
            </a:r>
          </a:p>
          <a:p>
            <a:pPr algn="ctr">
              <a:lnSpc>
                <a:spcPts val="3686"/>
              </a:lnSpc>
            </a:pPr>
            <a:endParaRPr lang="en-US" sz="2633">
              <a:solidFill>
                <a:srgbClr val="000000"/>
              </a:solidFill>
              <a:latin typeface="Lovelo"/>
              <a:ea typeface="Lovelo"/>
              <a:cs typeface="Lovelo"/>
              <a:sym typeface="Lovelo"/>
            </a:endParaRPr>
          </a:p>
          <a:p>
            <a:pPr algn="ctr">
              <a:lnSpc>
                <a:spcPts val="3686"/>
              </a:lnSpc>
              <a:spcBef>
                <a:spcPct val="0"/>
              </a:spcBef>
            </a:pPr>
            <a:endParaRPr lang="en-US" sz="2633">
              <a:solidFill>
                <a:srgbClr val="000000"/>
              </a:solidFill>
              <a:latin typeface="Lovelo"/>
              <a:ea typeface="Lovelo"/>
              <a:cs typeface="Lovelo"/>
              <a:sym typeface="Lovel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84909" y="-39128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1386509" y="-3811272"/>
            <a:ext cx="9825382" cy="14886943"/>
          </a:xfrm>
          <a:custGeom>
            <a:avLst/>
            <a:gdLst/>
            <a:ahLst/>
            <a:cxnLst/>
            <a:rect l="l" t="t" r="r" b="b"/>
            <a:pathLst>
              <a:path w="14738073" h="22330414">
                <a:moveTo>
                  <a:pt x="0" y="0"/>
                </a:moveTo>
                <a:lnTo>
                  <a:pt x="14738074" y="0"/>
                </a:lnTo>
                <a:lnTo>
                  <a:pt x="14738074" y="22330414"/>
                </a:lnTo>
                <a:lnTo>
                  <a:pt x="0" y="22330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317005" y="2234751"/>
            <a:ext cx="11761190" cy="3609276"/>
          </a:xfrm>
          <a:custGeom>
            <a:avLst/>
            <a:gdLst/>
            <a:ahLst/>
            <a:cxnLst/>
            <a:rect l="l" t="t" r="r" b="b"/>
            <a:pathLst>
              <a:path w="17641785" h="5413914">
                <a:moveTo>
                  <a:pt x="0" y="0"/>
                </a:moveTo>
                <a:lnTo>
                  <a:pt x="17641786" y="0"/>
                </a:lnTo>
                <a:lnTo>
                  <a:pt x="17641786" y="5413914"/>
                </a:lnTo>
                <a:lnTo>
                  <a:pt x="0" y="5413914"/>
                </a:lnTo>
                <a:lnTo>
                  <a:pt x="0" y="0"/>
                </a:lnTo>
                <a:close/>
              </a:path>
            </a:pathLst>
          </a:custGeom>
          <a:blipFill>
            <a:blip r:embed="rId4"/>
            <a:stretch>
              <a:fillRect t="-3716" b="-1373"/>
            </a:stretch>
          </a:blipFill>
        </p:spPr>
        <p:txBody>
          <a:bodyPr/>
          <a:lstStyle/>
          <a:p>
            <a:endParaRPr lang="en-US" sz="1200"/>
          </a:p>
        </p:txBody>
      </p:sp>
      <p:sp>
        <p:nvSpPr>
          <p:cNvPr id="5" name="TextBox 5"/>
          <p:cNvSpPr txBox="1"/>
          <p:nvPr/>
        </p:nvSpPr>
        <p:spPr>
          <a:xfrm>
            <a:off x="3065674" y="622300"/>
            <a:ext cx="6737723" cy="433773"/>
          </a:xfrm>
          <a:prstGeom prst="rect">
            <a:avLst/>
          </a:prstGeom>
        </p:spPr>
        <p:txBody>
          <a:bodyPr lIns="0" tIns="0" rIns="0" bIns="0" rtlCol="0" anchor="t">
            <a:spAutoFit/>
          </a:bodyPr>
          <a:lstStyle/>
          <a:p>
            <a:pPr algn="ctr">
              <a:lnSpc>
                <a:spcPts val="3734"/>
              </a:lnSpc>
              <a:spcBef>
                <a:spcPct val="0"/>
              </a:spcBef>
            </a:pPr>
            <a:r>
              <a:rPr lang="en-US" sz="2667">
                <a:solidFill>
                  <a:srgbClr val="000000"/>
                </a:solidFill>
                <a:latin typeface="Lovelo"/>
                <a:ea typeface="Lovelo"/>
                <a:cs typeface="Lovelo"/>
                <a:sym typeface="Lovelo"/>
              </a:rPr>
              <a:t>Top countries with highest's  malaria in 2019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0A31-4A97-0403-F14E-F7A4C5587862}"/>
            </a:ext>
          </a:extLst>
        </p:cNvPr>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7AC94CBD-25B8-E348-E87A-53D729311213}"/>
              </a:ext>
            </a:extLst>
          </p:cNvPr>
          <p:cNvSpPr>
            <a:spLocks noGrp="1"/>
          </p:cNvSpPr>
          <p:nvPr>
            <p:ph type="sldNum" sz="quarter" idx="4294967295"/>
          </p:nvPr>
        </p:nvSpPr>
        <p:spPr/>
        <p:txBody>
          <a:bodyPr/>
          <a:lstStyle/>
          <a:p>
            <a:pPr algn="l">
              <a:spcAft>
                <a:spcPts val="600"/>
              </a:spcAft>
            </a:pPr>
            <a:fld id="{F7021451-1387-4CA6-816F-3879F97B5CBC}" type="slidenum">
              <a:rPr lang="en-US" b="0" smtClean="0"/>
              <a:pPr algn="l">
                <a:spcAft>
                  <a:spcPts val="600"/>
                </a:spcAft>
              </a:pPr>
              <a:t>5</a:t>
            </a:fld>
            <a:endParaRPr lang="en-US"/>
          </a:p>
        </p:txBody>
      </p:sp>
      <p:pic>
        <p:nvPicPr>
          <p:cNvPr id="5" name="Picture 4" descr="A screenshot of a computer&#10;&#10;Description automatically generated">
            <a:extLst>
              <a:ext uri="{FF2B5EF4-FFF2-40B4-BE49-F238E27FC236}">
                <a16:creationId xmlns:a16="http://schemas.microsoft.com/office/drawing/2014/main" id="{32D78FC9-8662-DB15-3DB2-5BE10AB97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795"/>
            <a:ext cx="12191999" cy="6954795"/>
          </a:xfrm>
          <a:prstGeom prst="rect">
            <a:avLst/>
          </a:prstGeom>
        </p:spPr>
      </p:pic>
    </p:spTree>
    <p:extLst>
      <p:ext uri="{BB962C8B-B14F-4D97-AF65-F5344CB8AC3E}">
        <p14:creationId xmlns:p14="http://schemas.microsoft.com/office/powerpoint/2010/main" val="1249853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1155105139"/>
              </p:ext>
            </p:extLst>
          </p:nvPr>
        </p:nvGraphicFramePr>
        <p:xfrm>
          <a:off x="749300" y="1727200"/>
          <a:ext cx="2032000" cy="167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3025337640"/>
              </p:ext>
            </p:extLst>
          </p:nvPr>
        </p:nvGraphicFramePr>
        <p:xfrm>
          <a:off x="3315618" y="1682750"/>
          <a:ext cx="2032000" cy="167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2349374254"/>
              </p:ext>
            </p:extLst>
          </p:nvPr>
        </p:nvGraphicFramePr>
        <p:xfrm>
          <a:off x="6084218" y="1682750"/>
          <a:ext cx="2032000" cy="1676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3"/>
          <p:cNvGraphicFramePr/>
          <p:nvPr>
            <p:extLst>
              <p:ext uri="{D42A27DB-BD31-4B8C-83A1-F6EECF244321}">
                <p14:modId xmlns:p14="http://schemas.microsoft.com/office/powerpoint/2010/main" val="1034102176"/>
              </p:ext>
            </p:extLst>
          </p:nvPr>
        </p:nvGraphicFramePr>
        <p:xfrm>
          <a:off x="8851900" y="1689100"/>
          <a:ext cx="2032000" cy="1676400"/>
        </p:xfrm>
        <a:graphic>
          <a:graphicData uri="http://schemas.openxmlformats.org/drawingml/2006/chart">
            <c:chart xmlns:c="http://schemas.openxmlformats.org/drawingml/2006/chart" xmlns:r="http://schemas.openxmlformats.org/officeDocument/2006/relationships" r:id="rId6"/>
          </a:graphicData>
        </a:graphic>
      </p:graphicFrame>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6</a:t>
            </a:fld>
            <a:endParaRPr lang="en-US" sz="1210" dirty="0">
              <a:solidFill>
                <a:srgbClr val="000000"/>
              </a:solidFill>
              <a:latin typeface="Open Sans"/>
              <a:ea typeface="Open Sans"/>
              <a:cs typeface="Open Sans"/>
            </a:endParaRPr>
          </a:p>
        </p:txBody>
      </p:sp>
      <p:sp>
        <p:nvSpPr>
          <p:cNvPr id="6" name="TextBox 5">
            <a:extLst>
              <a:ext uri="{FF2B5EF4-FFF2-40B4-BE49-F238E27FC236}">
                <a16:creationId xmlns:a16="http://schemas.microsoft.com/office/drawing/2014/main" id="{B91CAC77-ACD2-496F-B510-97198639A058}"/>
              </a:ext>
            </a:extLst>
          </p:cNvPr>
          <p:cNvSpPr txBox="1"/>
          <p:nvPr/>
        </p:nvSpPr>
        <p:spPr>
          <a:xfrm>
            <a:off x="596900" y="571500"/>
            <a:ext cx="10363200" cy="952500"/>
          </a:xfrm>
          <a:prstGeom prst="rect">
            <a:avLst/>
          </a:prstGeom>
          <a:noFill/>
        </p:spPr>
        <p:txBody>
          <a:bodyPr vertOverflow="overflow" vert="horz" wrap="square" rtlCol="0" anchor="t" anchorCtr="0">
            <a:spAutoFit/>
          </a:bodyPr>
          <a:lstStyle/>
          <a:p>
            <a:r>
              <a:rPr lang="en-US" sz="4400" dirty="0">
                <a:latin typeface="Montserrat ExtraBold"/>
              </a:rPr>
              <a:t>DEATH TRENDS OVER YEARS</a:t>
            </a:r>
          </a:p>
        </p:txBody>
      </p:sp>
      <p:sp>
        <p:nvSpPr>
          <p:cNvPr id="7" name="TextBox 6">
            <a:extLst>
              <a:ext uri="{FF2B5EF4-FFF2-40B4-BE49-F238E27FC236}">
                <a16:creationId xmlns:a16="http://schemas.microsoft.com/office/drawing/2014/main" id="{1A5DFB58-9E2C-432E-8E10-A61B95A192AB}"/>
              </a:ext>
            </a:extLst>
          </p:cNvPr>
          <p:cNvSpPr txBox="1"/>
          <p:nvPr/>
        </p:nvSpPr>
        <p:spPr>
          <a:xfrm>
            <a:off x="1308100" y="2349500"/>
            <a:ext cx="914400" cy="457200"/>
          </a:xfrm>
          <a:prstGeom prst="rect">
            <a:avLst/>
          </a:prstGeom>
          <a:noFill/>
        </p:spPr>
        <p:txBody>
          <a:bodyPr vertOverflow="overflow" vert="horz" wrap="square" rtlCol="0" anchor="ctr" anchorCtr="1">
            <a:spAutoFit/>
          </a:bodyPr>
          <a:lstStyle/>
          <a:p>
            <a:pPr algn="ctr"/>
            <a:r>
              <a:rPr lang="en-US" sz="2400">
                <a:latin typeface="Montserrat ExtraBold"/>
              </a:rPr>
              <a:t>3%</a:t>
            </a:r>
          </a:p>
        </p:txBody>
      </p:sp>
      <p:sp>
        <p:nvSpPr>
          <p:cNvPr id="8" name="TextBox 7">
            <a:extLst>
              <a:ext uri="{FF2B5EF4-FFF2-40B4-BE49-F238E27FC236}">
                <a16:creationId xmlns:a16="http://schemas.microsoft.com/office/drawing/2014/main" id="{B5FC581D-8688-4B6E-94AE-EADB8333C603}"/>
              </a:ext>
            </a:extLst>
          </p:cNvPr>
          <p:cNvSpPr txBox="1"/>
          <p:nvPr/>
        </p:nvSpPr>
        <p:spPr>
          <a:xfrm>
            <a:off x="3874418" y="2265496"/>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4%</a:t>
            </a:r>
          </a:p>
        </p:txBody>
      </p:sp>
      <p:sp>
        <p:nvSpPr>
          <p:cNvPr id="9" name="TextBox 8">
            <a:extLst>
              <a:ext uri="{FF2B5EF4-FFF2-40B4-BE49-F238E27FC236}">
                <a16:creationId xmlns:a16="http://schemas.microsoft.com/office/drawing/2014/main" id="{5CCB9C68-134C-498F-B2E8-FBB835208935}"/>
              </a:ext>
            </a:extLst>
          </p:cNvPr>
          <p:cNvSpPr txBox="1"/>
          <p:nvPr/>
        </p:nvSpPr>
        <p:spPr>
          <a:xfrm>
            <a:off x="6643018" y="2299924"/>
            <a:ext cx="914400" cy="457200"/>
          </a:xfrm>
          <a:prstGeom prst="rect">
            <a:avLst/>
          </a:prstGeom>
          <a:noFill/>
        </p:spPr>
        <p:txBody>
          <a:bodyPr vertOverflow="overflow" vert="horz" wrap="square" rtlCol="0" anchor="ctr" anchorCtr="1">
            <a:spAutoFit/>
          </a:bodyPr>
          <a:lstStyle/>
          <a:p>
            <a:pPr algn="ctr"/>
            <a:r>
              <a:rPr lang="en-US" sz="2400">
                <a:latin typeface="Montserrat ExtraBold"/>
              </a:rPr>
              <a:t>3%</a:t>
            </a:r>
          </a:p>
        </p:txBody>
      </p:sp>
      <p:sp>
        <p:nvSpPr>
          <p:cNvPr id="10" name="TextBox 9">
            <a:extLst>
              <a:ext uri="{FF2B5EF4-FFF2-40B4-BE49-F238E27FC236}">
                <a16:creationId xmlns:a16="http://schemas.microsoft.com/office/drawing/2014/main" id="{68FCB93B-D1CF-46F0-82FC-1DA838FD35A2}"/>
              </a:ext>
            </a:extLst>
          </p:cNvPr>
          <p:cNvSpPr txBox="1"/>
          <p:nvPr/>
        </p:nvSpPr>
        <p:spPr>
          <a:xfrm>
            <a:off x="9410700" y="2336800"/>
            <a:ext cx="914400" cy="457200"/>
          </a:xfrm>
          <a:prstGeom prst="rect">
            <a:avLst/>
          </a:prstGeom>
          <a:noFill/>
        </p:spPr>
        <p:txBody>
          <a:bodyPr vertOverflow="overflow" vert="horz" wrap="square" rtlCol="0" anchor="ctr" anchorCtr="1">
            <a:spAutoFit/>
          </a:bodyPr>
          <a:lstStyle/>
          <a:p>
            <a:pPr algn="ctr"/>
            <a:r>
              <a:rPr lang="en-US" sz="2400" dirty="0">
                <a:latin typeface="Montserrat ExtraBold"/>
              </a:rPr>
              <a:t>3%</a:t>
            </a:r>
          </a:p>
        </p:txBody>
      </p:sp>
      <p:sp>
        <p:nvSpPr>
          <p:cNvPr id="11" name="TextBox 10">
            <a:extLst>
              <a:ext uri="{FF2B5EF4-FFF2-40B4-BE49-F238E27FC236}">
                <a16:creationId xmlns:a16="http://schemas.microsoft.com/office/drawing/2014/main" id="{1A986F5E-A6ED-4476-A3BB-F6BD609D5895}"/>
              </a:ext>
            </a:extLst>
          </p:cNvPr>
          <p:cNvSpPr txBox="1"/>
          <p:nvPr/>
        </p:nvSpPr>
        <p:spPr>
          <a:xfrm>
            <a:off x="571500" y="3530600"/>
            <a:ext cx="2387600" cy="482600"/>
          </a:xfrm>
          <a:prstGeom prst="rect">
            <a:avLst/>
          </a:prstGeom>
          <a:noFill/>
        </p:spPr>
        <p:txBody>
          <a:bodyPr vertOverflow="overflow" vert="horz" wrap="square" rtlCol="0" anchor="b" anchorCtr="1">
            <a:spAutoFit/>
          </a:bodyPr>
          <a:lstStyle/>
          <a:p>
            <a:pPr algn="ctr"/>
            <a:r>
              <a:rPr lang="en-US" sz="1250" b="1" dirty="0"/>
              <a:t>TOTAL DEATHS IN 1990</a:t>
            </a:r>
          </a:p>
        </p:txBody>
      </p:sp>
      <p:sp>
        <p:nvSpPr>
          <p:cNvPr id="12" name="TextBox 11">
            <a:extLst>
              <a:ext uri="{FF2B5EF4-FFF2-40B4-BE49-F238E27FC236}">
                <a16:creationId xmlns:a16="http://schemas.microsoft.com/office/drawing/2014/main" id="{BE572F9D-B68A-4513-9670-5A192D9CE77A}"/>
              </a:ext>
            </a:extLst>
          </p:cNvPr>
          <p:cNvSpPr txBox="1"/>
          <p:nvPr/>
        </p:nvSpPr>
        <p:spPr>
          <a:xfrm>
            <a:off x="571500" y="4127500"/>
            <a:ext cx="2387600" cy="2400300"/>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In 1990, global deaths reached approximately 43.52 million. This represents a significant portion of the world’s population facing mortality, with various causes impacting different regions.</a:t>
            </a:r>
          </a:p>
        </p:txBody>
      </p:sp>
      <p:sp>
        <p:nvSpPr>
          <p:cNvPr id="13" name="TextBox 12">
            <a:extLst>
              <a:ext uri="{FF2B5EF4-FFF2-40B4-BE49-F238E27FC236}">
                <a16:creationId xmlns:a16="http://schemas.microsoft.com/office/drawing/2014/main" id="{AA7FEE38-E1EA-433B-A78E-7403DC6AC73B}"/>
              </a:ext>
            </a:extLst>
          </p:cNvPr>
          <p:cNvSpPr txBox="1"/>
          <p:nvPr/>
        </p:nvSpPr>
        <p:spPr>
          <a:xfrm>
            <a:off x="3270250" y="3530600"/>
            <a:ext cx="2387600" cy="482600"/>
          </a:xfrm>
          <a:prstGeom prst="rect">
            <a:avLst/>
          </a:prstGeom>
          <a:noFill/>
        </p:spPr>
        <p:txBody>
          <a:bodyPr vertOverflow="overflow" vert="horz" wrap="square" rtlCol="0" anchor="b" anchorCtr="1">
            <a:spAutoFit/>
          </a:bodyPr>
          <a:lstStyle/>
          <a:p>
            <a:pPr algn="ctr"/>
            <a:r>
              <a:rPr lang="en-US" sz="1250" b="1" dirty="0"/>
              <a:t>TOTAL DEATHS IN 2000</a:t>
            </a:r>
          </a:p>
        </p:txBody>
      </p:sp>
      <p:sp>
        <p:nvSpPr>
          <p:cNvPr id="14" name="TextBox 13">
            <a:extLst>
              <a:ext uri="{FF2B5EF4-FFF2-40B4-BE49-F238E27FC236}">
                <a16:creationId xmlns:a16="http://schemas.microsoft.com/office/drawing/2014/main" id="{06327820-050F-4306-A70C-844B82CEAA0E}"/>
              </a:ext>
            </a:extLst>
          </p:cNvPr>
          <p:cNvSpPr txBox="1"/>
          <p:nvPr/>
        </p:nvSpPr>
        <p:spPr>
          <a:xfrm>
            <a:off x="3315618" y="4127500"/>
            <a:ext cx="2387600" cy="2400300"/>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By the year 2000, global death statistics showed an increase to approximately 54.36 million. This growth highlights several health challenges faced at the time.</a:t>
            </a:r>
          </a:p>
        </p:txBody>
      </p:sp>
      <p:sp>
        <p:nvSpPr>
          <p:cNvPr id="15" name="TextBox 14">
            <a:extLst>
              <a:ext uri="{FF2B5EF4-FFF2-40B4-BE49-F238E27FC236}">
                <a16:creationId xmlns:a16="http://schemas.microsoft.com/office/drawing/2014/main" id="{74A5F976-A301-46AA-A8C1-CEB2E9F42611}"/>
              </a:ext>
            </a:extLst>
          </p:cNvPr>
          <p:cNvSpPr txBox="1"/>
          <p:nvPr/>
        </p:nvSpPr>
        <p:spPr>
          <a:xfrm>
            <a:off x="6033571" y="3530600"/>
            <a:ext cx="2387600" cy="482600"/>
          </a:xfrm>
          <a:prstGeom prst="rect">
            <a:avLst/>
          </a:prstGeom>
          <a:noFill/>
        </p:spPr>
        <p:txBody>
          <a:bodyPr vertOverflow="overflow" vert="horz" wrap="square" rtlCol="0" anchor="b" anchorCtr="1">
            <a:spAutoFit/>
          </a:bodyPr>
          <a:lstStyle/>
          <a:p>
            <a:pPr algn="ctr"/>
            <a:r>
              <a:rPr lang="en-US" sz="1250" b="1" dirty="0"/>
              <a:t>TOTAL DEATHS IN 2010</a:t>
            </a:r>
          </a:p>
        </p:txBody>
      </p:sp>
      <p:sp>
        <p:nvSpPr>
          <p:cNvPr id="16" name="TextBox 15">
            <a:extLst>
              <a:ext uri="{FF2B5EF4-FFF2-40B4-BE49-F238E27FC236}">
                <a16:creationId xmlns:a16="http://schemas.microsoft.com/office/drawing/2014/main" id="{E110DADB-12FB-44CC-BC97-A54F910D1B05}"/>
              </a:ext>
            </a:extLst>
          </p:cNvPr>
          <p:cNvSpPr txBox="1"/>
          <p:nvPr/>
        </p:nvSpPr>
        <p:spPr>
          <a:xfrm>
            <a:off x="6033571" y="4127500"/>
            <a:ext cx="2387600" cy="2400300"/>
          </a:xfrm>
          <a:prstGeom prst="rect">
            <a:avLst/>
          </a:prstGeom>
          <a:noFill/>
        </p:spPr>
        <p:txBody>
          <a:bodyPr vertOverflow="overflow" vert="horz" wrap="square" rtlCol="0" anchor="t">
            <a:spAutoFit/>
          </a:bodyPr>
          <a:lstStyle/>
          <a:p>
            <a:pPr algn="ctr"/>
            <a:r>
              <a:rPr lang="en-US" sz="1200" dirty="0">
                <a:latin typeface="Open Sans"/>
                <a:ea typeface="Open Sans"/>
                <a:cs typeface="Open Sans"/>
              </a:rPr>
              <a:t>In 2010, deaths slightly decreased to around 49.59 million, indicating improvements in healthcare, despite ongoing challenges in specific regions.</a:t>
            </a:r>
          </a:p>
        </p:txBody>
      </p:sp>
      <p:sp>
        <p:nvSpPr>
          <p:cNvPr id="17" name="TextBox 16">
            <a:extLst>
              <a:ext uri="{FF2B5EF4-FFF2-40B4-BE49-F238E27FC236}">
                <a16:creationId xmlns:a16="http://schemas.microsoft.com/office/drawing/2014/main" id="{EB4716AF-BDB6-437A-A8E0-BD0B249A5D7E}"/>
              </a:ext>
            </a:extLst>
          </p:cNvPr>
          <p:cNvSpPr txBox="1"/>
          <p:nvPr/>
        </p:nvSpPr>
        <p:spPr>
          <a:xfrm>
            <a:off x="8674100" y="3728507"/>
            <a:ext cx="2387600" cy="284693"/>
          </a:xfrm>
          <a:prstGeom prst="rect">
            <a:avLst/>
          </a:prstGeom>
          <a:noFill/>
        </p:spPr>
        <p:txBody>
          <a:bodyPr vertOverflow="overflow" vert="horz" wrap="square" rtlCol="0" anchor="b" anchorCtr="1">
            <a:spAutoFit/>
          </a:bodyPr>
          <a:lstStyle/>
          <a:p>
            <a:pPr algn="ctr"/>
            <a:r>
              <a:rPr lang="en-US" sz="1250" b="1" dirty="0"/>
              <a:t>TOTAL DEATHS IN 2019</a:t>
            </a:r>
          </a:p>
        </p:txBody>
      </p:sp>
      <p:sp>
        <p:nvSpPr>
          <p:cNvPr id="18" name="TextBox 17">
            <a:extLst>
              <a:ext uri="{FF2B5EF4-FFF2-40B4-BE49-F238E27FC236}">
                <a16:creationId xmlns:a16="http://schemas.microsoft.com/office/drawing/2014/main" id="{367E1519-D551-4A18-A827-4B6B78052363}"/>
              </a:ext>
            </a:extLst>
          </p:cNvPr>
          <p:cNvSpPr txBox="1"/>
          <p:nvPr/>
        </p:nvSpPr>
        <p:spPr>
          <a:xfrm>
            <a:off x="8674100" y="4108373"/>
            <a:ext cx="2387600" cy="1569660"/>
          </a:xfrm>
          <a:prstGeom prst="rect">
            <a:avLst/>
          </a:prstGeom>
          <a:noFill/>
        </p:spPr>
        <p:txBody>
          <a:bodyPr vertOverflow="overflow" vert="horz" wrap="square" rtlCol="0" anchor="t">
            <a:spAutoFit/>
          </a:bodyPr>
          <a:lstStyle/>
          <a:p>
            <a:pPr algn="ctr"/>
            <a:r>
              <a:rPr lang="en-US" sz="1200" dirty="0"/>
              <a:t>In 2019, approximately 49.90 million deaths were recorded globally. This was before the outbreak of the COVID-19 pandemic, which had a significant impact on mortality rates and drastically altered the global health landscape.</a:t>
            </a:r>
            <a:endParaRPr lang="en-US" sz="1200" dirty="0">
              <a:latin typeface="Open Sans"/>
              <a:ea typeface="Open Sans"/>
              <a:cs typeface="Open Sans"/>
            </a:endParaRPr>
          </a:p>
        </p:txBody>
      </p:sp>
      <p:sp>
        <p:nvSpPr>
          <p:cNvPr id="19" name="Footer Placeholder 2">
            <a:extLst>
              <a:ext uri="{FF2B5EF4-FFF2-40B4-BE49-F238E27FC236}">
                <a16:creationId xmlns:a16="http://schemas.microsoft.com/office/drawing/2014/main" id="{C362F8AC-4830-0223-6EF5-1AACC327E50F}"/>
              </a:ext>
            </a:extLst>
          </p:cNvPr>
          <p:cNvSpPr txBox="1">
            <a:spLocks/>
          </p:cNvSpPr>
          <p:nvPr/>
        </p:nvSpPr>
        <p:spPr>
          <a:xfrm rot="16200000">
            <a:off x="9898981" y="3087687"/>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r>
              <a:rPr lang="en-US" sz="1800" kern="1200" dirty="0">
                <a:solidFill>
                  <a:schemeClr val="bg1"/>
                </a:solidFill>
                <a:effectLst/>
                <a:latin typeface="Montserrat ExtraBold" panose="00000900000000000000" pitchFamily="2" charset="0"/>
                <a:ea typeface="+mn-ea"/>
                <a:cs typeface="+mn-cs"/>
              </a:rPr>
              <a:t>LEADING CAUSES OF DEATH</a:t>
            </a:r>
            <a:endParaRPr lang="en-US" dirty="0">
              <a:solidFill>
                <a:schemeClr val="bg1"/>
              </a:solidFill>
              <a:effectLst/>
            </a:endParaRPr>
          </a:p>
        </p:txBody>
      </p:sp>
    </p:spTree>
    <p:extLst>
      <p:ext uri="{BB962C8B-B14F-4D97-AF65-F5344CB8AC3E}">
        <p14:creationId xmlns:p14="http://schemas.microsoft.com/office/powerpoint/2010/main" val="2635884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0B66-9D21-9299-7852-A73C6135098E}"/>
              </a:ext>
            </a:extLst>
          </p:cNvPr>
          <p:cNvSpPr>
            <a:spLocks noGrp="1"/>
          </p:cNvSpPr>
          <p:nvPr>
            <p:ph type="title"/>
          </p:nvPr>
        </p:nvSpPr>
        <p:spPr/>
        <p:txBody>
          <a:bodyPr/>
          <a:lstStyle/>
          <a:p>
            <a:r>
              <a:rPr lang="en-US" dirty="0"/>
              <a:t>DEATH TREND OVERVIEW</a:t>
            </a:r>
          </a:p>
        </p:txBody>
      </p:sp>
      <p:sp>
        <p:nvSpPr>
          <p:cNvPr id="3" name="Footer Placeholder 2">
            <a:extLst>
              <a:ext uri="{FF2B5EF4-FFF2-40B4-BE49-F238E27FC236}">
                <a16:creationId xmlns:a16="http://schemas.microsoft.com/office/drawing/2014/main" id="{13A64933-F719-CCC6-6306-0C7E6B867905}"/>
              </a:ext>
            </a:extLst>
          </p:cNvPr>
          <p:cNvSpPr>
            <a:spLocks noGrp="1"/>
          </p:cNvSpPr>
          <p:nvPr>
            <p:ph type="ftr" sz="quarter" idx="10"/>
          </p:nvPr>
        </p:nvSpPr>
        <p:spPr>
          <a:xfrm rot="16200000">
            <a:off x="9936810" y="3659694"/>
            <a:ext cx="4114800" cy="365125"/>
          </a:xfrm>
        </p:spPr>
        <p:txBody>
          <a:bodyPr/>
          <a:lstStyle/>
          <a:p>
            <a:r>
              <a:rPr lang="en-ID" sz="1800" dirty="0">
                <a:latin typeface="Montserrat ExtraBold" panose="00000900000000000000" pitchFamily="2" charset="0"/>
              </a:rPr>
              <a:t>GLOBAL</a:t>
            </a:r>
            <a:r>
              <a:rPr lang="en-ID" sz="1800" dirty="0"/>
              <a:t> </a:t>
            </a:r>
            <a:r>
              <a:rPr lang="en-ID" sz="1800" dirty="0">
                <a:latin typeface="Montserrat ExtraBold" panose="00000900000000000000" pitchFamily="2" charset="0"/>
              </a:rPr>
              <a:t>DEATH</a:t>
            </a:r>
            <a:r>
              <a:rPr lang="en-ID" sz="1800" dirty="0"/>
              <a:t> </a:t>
            </a:r>
            <a:r>
              <a:rPr lang="en-ID" sz="1800" dirty="0">
                <a:latin typeface="Montserrat ExtraBold" panose="00000900000000000000" pitchFamily="2" charset="0"/>
              </a:rPr>
              <a:t>TRENDS</a:t>
            </a:r>
          </a:p>
        </p:txBody>
      </p:sp>
      <p:sp>
        <p:nvSpPr>
          <p:cNvPr id="4" name="Slide Number Placeholder 3">
            <a:extLst>
              <a:ext uri="{FF2B5EF4-FFF2-40B4-BE49-F238E27FC236}">
                <a16:creationId xmlns:a16="http://schemas.microsoft.com/office/drawing/2014/main" id="{41F71FD6-08AF-3699-801A-E743B40AC4D4}"/>
              </a:ext>
            </a:extLst>
          </p:cNvPr>
          <p:cNvSpPr>
            <a:spLocks noGrp="1"/>
          </p:cNvSpPr>
          <p:nvPr>
            <p:ph type="sldNum" sz="quarter" idx="11"/>
          </p:nvPr>
        </p:nvSpPr>
        <p:spPr/>
        <p:txBody>
          <a:bodyPr/>
          <a:lstStyle/>
          <a:p>
            <a:fld id="{CF6F24BE-8BEB-403A-BDCC-38E201D0662D}" type="slidenum">
              <a:rPr lang="en-ID" smtClean="0"/>
              <a:pPr/>
              <a:t>7</a:t>
            </a:fld>
            <a:endParaRPr lang="en-ID"/>
          </a:p>
        </p:txBody>
      </p:sp>
      <p:sp>
        <p:nvSpPr>
          <p:cNvPr id="5" name="Text Placeholder 4">
            <a:extLst>
              <a:ext uri="{FF2B5EF4-FFF2-40B4-BE49-F238E27FC236}">
                <a16:creationId xmlns:a16="http://schemas.microsoft.com/office/drawing/2014/main" id="{26B7F56A-5875-7B5A-F7AE-3B1216B17ADA}"/>
              </a:ext>
            </a:extLst>
          </p:cNvPr>
          <p:cNvSpPr>
            <a:spLocks noGrp="1"/>
          </p:cNvSpPr>
          <p:nvPr>
            <p:ph type="body" sz="quarter" idx="13"/>
          </p:nvPr>
        </p:nvSpPr>
        <p:spPr>
          <a:xfrm>
            <a:off x="607373" y="2423583"/>
            <a:ext cx="2702983" cy="3668115"/>
          </a:xfrm>
        </p:spPr>
        <p:txBody>
          <a:bodyPr/>
          <a:lstStyle/>
          <a:p>
            <a:r>
              <a:rPr lang="en-US" dirty="0"/>
              <a:t>Forecasts indicate deaths will remain around 49 to 54 million by 2030, highlighting public health advancements and demographic shifts. Understanding these changes is crucial for policy-making and resource distribution to manage future healthcare needs.</a:t>
            </a:r>
          </a:p>
          <a:p>
            <a:endParaRPr lang="en-US" dirty="0"/>
          </a:p>
        </p:txBody>
      </p:sp>
      <p:sp>
        <p:nvSpPr>
          <p:cNvPr id="7" name="Text Placeholder 6">
            <a:extLst>
              <a:ext uri="{FF2B5EF4-FFF2-40B4-BE49-F238E27FC236}">
                <a16:creationId xmlns:a16="http://schemas.microsoft.com/office/drawing/2014/main" id="{083C32D2-E24C-542A-F5FB-205652C3CA61}"/>
              </a:ext>
            </a:extLst>
          </p:cNvPr>
          <p:cNvSpPr>
            <a:spLocks noGrp="1"/>
          </p:cNvSpPr>
          <p:nvPr>
            <p:ph type="body" sz="quarter" idx="16"/>
          </p:nvPr>
        </p:nvSpPr>
        <p:spPr>
          <a:xfrm>
            <a:off x="599017" y="2072516"/>
            <a:ext cx="2708275" cy="370417"/>
          </a:xfrm>
        </p:spPr>
        <p:txBody>
          <a:bodyPr/>
          <a:lstStyle/>
          <a:p>
            <a:r>
              <a:rPr lang="en-US" dirty="0"/>
              <a:t>FUTURE PROJECTIONS (2030)</a:t>
            </a:r>
          </a:p>
          <a:p>
            <a:endParaRPr lang="en-US" dirty="0"/>
          </a:p>
        </p:txBody>
      </p:sp>
      <p:sp>
        <p:nvSpPr>
          <p:cNvPr id="9" name="Text Placeholder 8">
            <a:extLst>
              <a:ext uri="{FF2B5EF4-FFF2-40B4-BE49-F238E27FC236}">
                <a16:creationId xmlns:a16="http://schemas.microsoft.com/office/drawing/2014/main" id="{3B475DBA-AF14-BA3B-BD9D-D185588F87AF}"/>
              </a:ext>
            </a:extLst>
          </p:cNvPr>
          <p:cNvSpPr>
            <a:spLocks noGrp="1"/>
          </p:cNvSpPr>
          <p:nvPr>
            <p:ph type="body" sz="quarter" idx="18"/>
          </p:nvPr>
        </p:nvSpPr>
        <p:spPr>
          <a:xfrm>
            <a:off x="528133" y="4372963"/>
            <a:ext cx="2850042" cy="370417"/>
          </a:xfrm>
          <a:solidFill>
            <a:schemeClr val="bg1"/>
          </a:solidFill>
        </p:spPr>
        <p:txBody>
          <a:bodyPr/>
          <a:lstStyle/>
          <a:p>
            <a:r>
              <a:rPr lang="en-US" dirty="0"/>
              <a:t>EFFECTS OF GLOBAL EVENTS</a:t>
            </a:r>
          </a:p>
        </p:txBody>
      </p:sp>
      <p:sp>
        <p:nvSpPr>
          <p:cNvPr id="10" name="Text Placeholder 9">
            <a:extLst>
              <a:ext uri="{FF2B5EF4-FFF2-40B4-BE49-F238E27FC236}">
                <a16:creationId xmlns:a16="http://schemas.microsoft.com/office/drawing/2014/main" id="{AAE927D0-97F1-DAB1-A7E3-6BC162E132DD}"/>
              </a:ext>
            </a:extLst>
          </p:cNvPr>
          <p:cNvSpPr>
            <a:spLocks noGrp="1"/>
          </p:cNvSpPr>
          <p:nvPr>
            <p:ph type="body" sz="quarter" idx="19"/>
          </p:nvPr>
        </p:nvSpPr>
        <p:spPr>
          <a:xfrm>
            <a:off x="528133" y="4737871"/>
            <a:ext cx="2850043" cy="2120129"/>
          </a:xfrm>
          <a:solidFill>
            <a:schemeClr val="bg1"/>
          </a:solidFill>
        </p:spPr>
        <p:txBody>
          <a:bodyPr/>
          <a:lstStyle/>
          <a:p>
            <a:r>
              <a:rPr lang="en-US" dirty="0"/>
              <a:t>Major global events, including pandemics and conflicts, directly affect death rates. Reviewing these events helps identify patterns and inform future responses for better health outcomes. Continuous monitoring is essential to adapt to ongoing changes.</a:t>
            </a:r>
          </a:p>
        </p:txBody>
      </p:sp>
      <p:pic>
        <p:nvPicPr>
          <p:cNvPr id="18" name="Picture 17" descr="A graph of growth in the year">
            <a:extLst>
              <a:ext uri="{FF2B5EF4-FFF2-40B4-BE49-F238E27FC236}">
                <a16:creationId xmlns:a16="http://schemas.microsoft.com/office/drawing/2014/main" id="{B69A05A2-70A5-A29B-8FA3-30821BB29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443" y="1964724"/>
            <a:ext cx="7674540" cy="4893276"/>
          </a:xfrm>
          <a:prstGeom prst="rect">
            <a:avLst/>
          </a:prstGeom>
        </p:spPr>
      </p:pic>
      <p:sp>
        <p:nvSpPr>
          <p:cNvPr id="23" name="Rectangle 22">
            <a:extLst>
              <a:ext uri="{FF2B5EF4-FFF2-40B4-BE49-F238E27FC236}">
                <a16:creationId xmlns:a16="http://schemas.microsoft.com/office/drawing/2014/main" id="{95422760-06B6-8A88-0BD3-B96CE2BA9129}"/>
              </a:ext>
            </a:extLst>
          </p:cNvPr>
          <p:cNvSpPr/>
          <p:nvPr/>
        </p:nvSpPr>
        <p:spPr>
          <a:xfrm>
            <a:off x="3378174" y="4372963"/>
            <a:ext cx="342371" cy="24850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DD33C5-CCAD-DFC4-7B9E-0988D08C83B4}"/>
              </a:ext>
            </a:extLst>
          </p:cNvPr>
          <p:cNvSpPr/>
          <p:nvPr/>
        </p:nvSpPr>
        <p:spPr>
          <a:xfrm>
            <a:off x="0" y="4372963"/>
            <a:ext cx="528132" cy="24850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46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2438400"/>
          <a:ext cx="10363200" cy="3669792"/>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CONTINENT</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TOTAL DEATHS (M)</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PERCENTAGE OF DEATHS</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Asia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782.70</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53.36%</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Africa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257.85</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17.57%</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Europe</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179.49</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12.22%</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North America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108.22</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7.37%</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South America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62.95</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4.29%</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Oceania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6.59</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0.45%</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 name="Text 0"/>
          <p:cNvSpPr/>
          <p:nvPr/>
        </p:nvSpPr>
        <p:spPr>
          <a:xfrm>
            <a:off x="596900" y="571500"/>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latin typeface="Montserrat ExtraBold"/>
              </a:rPr>
              <a:t>CONTINENTAL DEATH DISTRIBUTIONS</a:t>
            </a:r>
            <a:endParaRPr lang="en-US" sz="4400" dirty="0">
              <a:latin typeface="Montserrat ExtraBold"/>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8</a:t>
            </a:fld>
            <a:endParaRPr lang="en-US" sz="1210">
              <a:solidFill>
                <a:srgbClr val="000000"/>
              </a:solidFill>
              <a:latin typeface="Open Sans"/>
              <a:ea typeface="Open Sans"/>
              <a:cs typeface="Open Sans"/>
            </a:endParaRPr>
          </a:p>
        </p:txBody>
      </p:sp>
      <p:sp>
        <p:nvSpPr>
          <p:cNvPr id="5" name="Footer Placeholder 2">
            <a:extLst>
              <a:ext uri="{FF2B5EF4-FFF2-40B4-BE49-F238E27FC236}">
                <a16:creationId xmlns:a16="http://schemas.microsoft.com/office/drawing/2014/main" id="{26E8B4C5-11E4-0A3F-03F3-D5B951A95536}"/>
              </a:ext>
            </a:extLst>
          </p:cNvPr>
          <p:cNvSpPr txBox="1">
            <a:spLocks/>
          </p:cNvSpPr>
          <p:nvPr/>
        </p:nvSpPr>
        <p:spPr>
          <a:xfrm rot="16200000">
            <a:off x="9889910" y="283836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CONTINENTAL DEATH</a:t>
            </a:r>
          </a:p>
        </p:txBody>
      </p:sp>
    </p:spTree>
    <p:extLst>
      <p:ext uri="{BB962C8B-B14F-4D97-AF65-F5344CB8AC3E}">
        <p14:creationId xmlns:p14="http://schemas.microsoft.com/office/powerpoint/2010/main" val="386314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2438400"/>
          <a:ext cx="10363200" cy="3145536"/>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24256">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COUNTRY</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TOTAL DEATHS (MILLION)</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tc>
                  <a:txBody>
                    <a:bodyPr/>
                    <a:lstStyle/>
                    <a:p>
                      <a:pPr marL="0" indent="0">
                        <a:buNone/>
                      </a:pPr>
                      <a:r>
                        <a:rPr lang="en-US" sz="1400" dirty="0">
                          <a:solidFill>
                            <a:srgbClr val="000000"/>
                          </a:solidFill>
                          <a:latin typeface="Open Sans" pitchFamily="34" charset="0"/>
                          <a:ea typeface="Open Sans" pitchFamily="34" charset="-122"/>
                          <a:cs typeface="Open Sans" pitchFamily="34" charset="-120"/>
                        </a:rPr>
                        <a:t>PERCENTAGE OF GLOBAL DEATHS</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China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265.41</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18.06%</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India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238.16</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16.22%</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United States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71.20</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4.85%</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Russia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60.00</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4.06%</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Indonesia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44.00</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3.00%</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ext 0"/>
          <p:cNvSpPr/>
          <p:nvPr/>
        </p:nvSpPr>
        <p:spPr>
          <a:xfrm>
            <a:off x="596900" y="571500"/>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dirty="0">
                <a:latin typeface="Montserrat ExtraBold"/>
              </a:rPr>
              <a:t>TOP DEATH COUNTRIES</a:t>
            </a: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000000"/>
                </a:solidFill>
                <a:latin typeface="Open Sans"/>
                <a:ea typeface="Open Sans"/>
                <a:cs typeface="Open Sans"/>
              </a:rPr>
              <a:pPr algn="ctr"/>
              <a:t>9</a:t>
            </a:fld>
            <a:endParaRPr lang="en-US" sz="1210">
              <a:solidFill>
                <a:srgbClr val="000000"/>
              </a:solidFill>
              <a:latin typeface="Open Sans"/>
              <a:ea typeface="Open Sans"/>
              <a:cs typeface="Open Sans"/>
            </a:endParaRPr>
          </a:p>
        </p:txBody>
      </p:sp>
      <p:sp>
        <p:nvSpPr>
          <p:cNvPr id="5" name="Footer Placeholder 2">
            <a:extLst>
              <a:ext uri="{FF2B5EF4-FFF2-40B4-BE49-F238E27FC236}">
                <a16:creationId xmlns:a16="http://schemas.microsoft.com/office/drawing/2014/main" id="{0E611D5E-2578-F8DB-0BC1-9C5025A9C5AC}"/>
              </a:ext>
            </a:extLst>
          </p:cNvPr>
          <p:cNvSpPr txBox="1">
            <a:spLocks/>
          </p:cNvSpPr>
          <p:nvPr/>
        </p:nvSpPr>
        <p:spPr>
          <a:xfrm rot="16200000">
            <a:off x="9939338" y="283836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dirty="0">
                <a:solidFill>
                  <a:schemeClr val="bg2"/>
                </a:solidFill>
                <a:latin typeface="Montserrat ExtraBold" panose="00000900000000000000" pitchFamily="2" charset="0"/>
              </a:rPr>
              <a:t>TOP 5 COUNTRIES DEATH</a:t>
            </a:r>
          </a:p>
        </p:txBody>
      </p:sp>
    </p:spTree>
    <p:extLst>
      <p:ext uri="{BB962C8B-B14F-4D97-AF65-F5344CB8AC3E}">
        <p14:creationId xmlns:p14="http://schemas.microsoft.com/office/powerpoint/2010/main" val="2276452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itrin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ontserrat ExtraBold - Open Sans">
      <a:majorFont>
        <a:latin typeface="Montserrat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96C3374-3C80-4701-A3A6-78F2D41B56F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1030</TotalTime>
  <Words>2203</Words>
  <Application>Microsoft Office PowerPoint</Application>
  <PresentationFormat>Widescreen</PresentationFormat>
  <Paragraphs>351</Paragraphs>
  <Slides>46</Slides>
  <Notes>14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46</vt:i4>
      </vt:variant>
    </vt:vector>
  </HeadingPairs>
  <TitlesOfParts>
    <vt:vector size="62" baseType="lpstr">
      <vt:lpstr>Aptos</vt:lpstr>
      <vt:lpstr>Aptos Display</vt:lpstr>
      <vt:lpstr>Arial</vt:lpstr>
      <vt:lpstr>Calibri</vt:lpstr>
      <vt:lpstr>Cascadia Mono SemiBold</vt:lpstr>
      <vt:lpstr>Lovelo</vt:lpstr>
      <vt:lpstr>Maiden Orange</vt:lpstr>
      <vt:lpstr>Montserrat ExtraBold</vt:lpstr>
      <vt:lpstr>Open Sans</vt:lpstr>
      <vt:lpstr>Open Sans Extra Bold</vt:lpstr>
      <vt:lpstr>Poppins</vt:lpstr>
      <vt:lpstr>Poppins Bold</vt:lpstr>
      <vt:lpstr>Roboto</vt:lpstr>
      <vt:lpstr>Office Theme</vt:lpstr>
      <vt:lpstr>Citrine</vt:lpstr>
      <vt:lpstr>1_Office Theme</vt:lpstr>
      <vt:lpstr>GLOBAL MORTALITY TRENDS    </vt:lpstr>
      <vt:lpstr>PowerPoint Presentation</vt:lpstr>
      <vt:lpstr>PowerPoint Presentation</vt:lpstr>
      <vt:lpstr>PowerPoint Presentation</vt:lpstr>
      <vt:lpstr>PowerPoint Presentation</vt:lpstr>
      <vt:lpstr>PowerPoint Presentation</vt:lpstr>
      <vt:lpstr>DEATH TREND OVERVIEW</vt:lpstr>
      <vt:lpstr>PowerPoint Presentation</vt:lpstr>
      <vt:lpstr>PowerPoint Presentation</vt:lpstr>
      <vt:lpstr>PowerPoint Presentation</vt:lpstr>
      <vt:lpstr>CAUSES OF DEATH OVERVIEW</vt:lpstr>
      <vt:lpstr>AVG TOP 5 DEATH CAUSES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INCREASING MORTALITY RATES</vt:lpstr>
      <vt:lpstr>FUTURE DEATH PREDICTIONS</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Youssef Ismail</dc:creator>
  <cp:lastModifiedBy>Youssef Ismail</cp:lastModifiedBy>
  <cp:revision>46</cp:revision>
  <dcterms:created xsi:type="dcterms:W3CDTF">2024-09-21T20:34:12Z</dcterms:created>
  <dcterms:modified xsi:type="dcterms:W3CDTF">2024-09-23T19:58:28Z</dcterms:modified>
</cp:coreProperties>
</file>